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1"/>
  </p:notesMasterIdLst>
  <p:sldIdLst>
    <p:sldId id="256" r:id="rId2"/>
    <p:sldId id="271" r:id="rId3"/>
    <p:sldId id="262" r:id="rId4"/>
    <p:sldId id="263" r:id="rId5"/>
    <p:sldId id="276" r:id="rId6"/>
    <p:sldId id="264" r:id="rId7"/>
    <p:sldId id="278" r:id="rId8"/>
    <p:sldId id="269" r:id="rId9"/>
    <p:sldId id="265" r:id="rId10"/>
    <p:sldId id="266" r:id="rId11"/>
    <p:sldId id="267" r:id="rId12"/>
    <p:sldId id="270" r:id="rId13"/>
    <p:sldId id="274" r:id="rId14"/>
    <p:sldId id="277" r:id="rId15"/>
    <p:sldId id="272" r:id="rId16"/>
    <p:sldId id="261" r:id="rId17"/>
    <p:sldId id="273" r:id="rId18"/>
    <p:sldId id="260" r:id="rId19"/>
    <p:sldId id="258" r:id="rId20"/>
  </p:sldIdLst>
  <p:sldSz cx="9144000" cy="5143500" type="screen16x9"/>
  <p:notesSz cx="6858000" cy="9144000"/>
  <p:embeddedFontLst>
    <p:embeddedFont>
      <p:font typeface="Bebas Neue" panose="020B0606020202050201" pitchFamily="34" charset="0"/>
      <p:regular r:id="rId22"/>
    </p:embeddedFont>
    <p:embeddedFont>
      <p:font typeface="Domine" panose="020B0604020202020204" charset="0"/>
      <p:regular r:id="rId23"/>
      <p:bold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3DDD6E-6299-42A6-98AB-EBCDD9B02D49}">
  <a:tblStyle styleId="{E93DDD6E-6299-42A6-98AB-EBCDD9B02D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Cinemachine</a:t>
            </a:r>
            <a:r>
              <a:rPr lang="en-GB" dirty="0"/>
              <a:t> Camera System</a:t>
            </a:r>
          </a:p>
          <a:p>
            <a:r>
              <a:rPr lang="en-GB" dirty="0"/>
              <a:t>Unity Monetization</a:t>
            </a:r>
          </a:p>
          <a:p>
            <a:r>
              <a:rPr lang="en-GB" dirty="0"/>
              <a:t>Weather API</a:t>
            </a:r>
          </a:p>
          <a:p>
            <a:r>
              <a:rPr lang="en-GB" dirty="0"/>
              <a:t>Camera API</a:t>
            </a:r>
          </a:p>
          <a:p>
            <a:r>
              <a:rPr lang="en-GB" dirty="0"/>
              <a:t>Candy Coded/Other Vibration APIs</a:t>
            </a:r>
          </a:p>
          <a:p>
            <a:r>
              <a:rPr lang="en-GB" dirty="0"/>
              <a:t>Google Play Services (Android Exclusive)</a:t>
            </a:r>
          </a:p>
          <a:p>
            <a:endParaRPr lang="en-GB" dirty="0"/>
          </a:p>
        </p:txBody>
      </p:sp>
    </p:spTree>
    <p:extLst>
      <p:ext uri="{BB962C8B-B14F-4D97-AF65-F5344CB8AC3E}">
        <p14:creationId xmlns:p14="http://schemas.microsoft.com/office/powerpoint/2010/main" val="563474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335208">
            <a:off x="6362847" y="239673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524" y="2291425"/>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5275" y="3060400"/>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451272" y="2568202"/>
            <a:ext cx="660385" cy="2296304"/>
            <a:chOff x="2328047" y="2701577"/>
            <a:chExt cx="660385" cy="2296304"/>
          </a:xfrm>
        </p:grpSpPr>
        <p:sp>
          <p:nvSpPr>
            <p:cNvPr id="14" name="Google Shape;14;p2"/>
            <p:cNvSpPr/>
            <p:nvPr/>
          </p:nvSpPr>
          <p:spPr>
            <a:xfrm>
              <a:off x="2328047" y="2701577"/>
              <a:ext cx="660385" cy="2296304"/>
            </a:xfrm>
            <a:custGeom>
              <a:avLst/>
              <a:gdLst/>
              <a:ahLst/>
              <a:cxnLst/>
              <a:rect l="l" t="t" r="r" b="b"/>
              <a:pathLst>
                <a:path w="19249" h="66933" extrusionOk="0">
                  <a:moveTo>
                    <a:pt x="7698" y="0"/>
                  </a:moveTo>
                  <a:lnTo>
                    <a:pt x="5986" y="1492"/>
                  </a:lnTo>
                  <a:lnTo>
                    <a:pt x="6417" y="5555"/>
                  </a:lnTo>
                  <a:lnTo>
                    <a:pt x="4705" y="6836"/>
                  </a:lnTo>
                  <a:lnTo>
                    <a:pt x="4705" y="24373"/>
                  </a:lnTo>
                  <a:lnTo>
                    <a:pt x="2784" y="25444"/>
                  </a:lnTo>
                  <a:lnTo>
                    <a:pt x="2563" y="37205"/>
                  </a:lnTo>
                  <a:lnTo>
                    <a:pt x="851" y="38066"/>
                  </a:lnTo>
                  <a:lnTo>
                    <a:pt x="1" y="53250"/>
                  </a:lnTo>
                  <a:lnTo>
                    <a:pt x="5346" y="66933"/>
                  </a:lnTo>
                  <a:lnTo>
                    <a:pt x="14114" y="66292"/>
                  </a:lnTo>
                  <a:lnTo>
                    <a:pt x="19249" y="54741"/>
                  </a:lnTo>
                  <a:lnTo>
                    <a:pt x="11762" y="42980"/>
                  </a:lnTo>
                  <a:lnTo>
                    <a:pt x="12402" y="20530"/>
                  </a:lnTo>
                  <a:lnTo>
                    <a:pt x="11552" y="19458"/>
                  </a:lnTo>
                  <a:lnTo>
                    <a:pt x="11982" y="9619"/>
                  </a:lnTo>
                  <a:lnTo>
                    <a:pt x="10911" y="8338"/>
                  </a:lnTo>
                  <a:lnTo>
                    <a:pt x="10691" y="4484"/>
                  </a:lnTo>
                  <a:lnTo>
                    <a:pt x="9620" y="2993"/>
                  </a:lnTo>
                  <a:lnTo>
                    <a:pt x="10271" y="420"/>
                  </a:lnTo>
                  <a:lnTo>
                    <a:pt x="7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592112" y="2701577"/>
              <a:ext cx="87244" cy="111705"/>
            </a:xfrm>
            <a:custGeom>
              <a:avLst/>
              <a:gdLst/>
              <a:ahLst/>
              <a:cxnLst/>
              <a:rect l="l" t="t" r="r" b="b"/>
              <a:pathLst>
                <a:path w="2543" h="3256" extrusionOk="0">
                  <a:moveTo>
                    <a:pt x="1" y="0"/>
                  </a:moveTo>
                  <a:lnTo>
                    <a:pt x="452" y="3256"/>
                  </a:lnTo>
                  <a:lnTo>
                    <a:pt x="1923" y="2993"/>
                  </a:lnTo>
                  <a:lnTo>
                    <a:pt x="2542" y="4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35374" y="2855412"/>
              <a:ext cx="103780" cy="176203"/>
            </a:xfrm>
            <a:custGeom>
              <a:avLst/>
              <a:gdLst/>
              <a:ahLst/>
              <a:cxnLst/>
              <a:rect l="l" t="t" r="r" b="b"/>
              <a:pathLst>
                <a:path w="3025" h="5136" extrusionOk="0">
                  <a:moveTo>
                    <a:pt x="1733" y="0"/>
                  </a:moveTo>
                  <a:lnTo>
                    <a:pt x="0" y="609"/>
                  </a:lnTo>
                  <a:lnTo>
                    <a:pt x="557" y="3823"/>
                  </a:lnTo>
                  <a:lnTo>
                    <a:pt x="3024" y="5135"/>
                  </a:lnTo>
                  <a:lnTo>
                    <a:pt x="1964" y="3917"/>
                  </a:lnTo>
                  <a:lnTo>
                    <a:pt x="1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4192" y="3380146"/>
              <a:ext cx="180869" cy="967334"/>
            </a:xfrm>
            <a:custGeom>
              <a:avLst/>
              <a:gdLst/>
              <a:ahLst/>
              <a:cxnLst/>
              <a:rect l="l" t="t" r="r" b="b"/>
              <a:pathLst>
                <a:path w="5272" h="28196" extrusionOk="0">
                  <a:moveTo>
                    <a:pt x="1092" y="1"/>
                  </a:moveTo>
                  <a:lnTo>
                    <a:pt x="0" y="23460"/>
                  </a:lnTo>
                  <a:lnTo>
                    <a:pt x="5272" y="28196"/>
                  </a:lnTo>
                  <a:lnTo>
                    <a:pt x="5272" y="28196"/>
                  </a:lnTo>
                  <a:lnTo>
                    <a:pt x="1964" y="22966"/>
                  </a:lnTo>
                  <a:lnTo>
                    <a:pt x="2604" y="516"/>
                  </a:lnTo>
                  <a:lnTo>
                    <a:pt x="1092" y="1"/>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15977" y="2730739"/>
              <a:ext cx="149889" cy="1247249"/>
            </a:xfrm>
            <a:custGeom>
              <a:avLst/>
              <a:gdLst/>
              <a:ahLst/>
              <a:cxnLst/>
              <a:rect l="l" t="t" r="r" b="b"/>
              <a:pathLst>
                <a:path w="4369" h="36355" extrusionOk="0">
                  <a:moveTo>
                    <a:pt x="4043" y="1"/>
                  </a:moveTo>
                  <a:lnTo>
                    <a:pt x="3423" y="642"/>
                  </a:lnTo>
                  <a:lnTo>
                    <a:pt x="3854" y="4705"/>
                  </a:lnTo>
                  <a:lnTo>
                    <a:pt x="2142" y="5986"/>
                  </a:lnTo>
                  <a:lnTo>
                    <a:pt x="2142" y="23523"/>
                  </a:lnTo>
                  <a:lnTo>
                    <a:pt x="221" y="24594"/>
                  </a:lnTo>
                  <a:lnTo>
                    <a:pt x="0" y="36355"/>
                  </a:lnTo>
                  <a:lnTo>
                    <a:pt x="683" y="24940"/>
                  </a:lnTo>
                  <a:lnTo>
                    <a:pt x="2499" y="23680"/>
                  </a:lnTo>
                  <a:lnTo>
                    <a:pt x="2552" y="6154"/>
                  </a:lnTo>
                  <a:lnTo>
                    <a:pt x="4368" y="4558"/>
                  </a:lnTo>
                  <a:lnTo>
                    <a:pt x="3822" y="883"/>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6350" y="3617726"/>
            <a:ext cx="9141458" cy="353990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75" y="4233927"/>
            <a:ext cx="9144036" cy="3993848"/>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4233" y="9244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28018" y="276850"/>
            <a:ext cx="1368376" cy="1495526"/>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3078010"/>
            <a:ext cx="2386318" cy="1996991"/>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75" y="4718977"/>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37" y="3607058"/>
            <a:ext cx="1933681" cy="1620804"/>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6443210" y="1311230"/>
            <a:ext cx="2452677" cy="1670638"/>
            <a:chOff x="6479785" y="1632505"/>
            <a:chExt cx="2452677" cy="1670638"/>
          </a:xfrm>
        </p:grpSpPr>
        <p:sp>
          <p:nvSpPr>
            <p:cNvPr id="29" name="Google Shape;29;p2"/>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40954" y="210931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70437" y="2248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5062875" y="1870525"/>
            <a:ext cx="4081193" cy="3269141"/>
          </a:xfrm>
          <a:custGeom>
            <a:avLst/>
            <a:gdLst/>
            <a:ahLst/>
            <a:cxnLst/>
            <a:rect l="l" t="t" r="r" b="b"/>
            <a:pathLst>
              <a:path w="53424" h="42794" extrusionOk="0">
                <a:moveTo>
                  <a:pt x="53387" y="18617"/>
                </a:moveTo>
                <a:cubicBezTo>
                  <a:pt x="53297" y="18762"/>
                  <a:pt x="53224" y="18889"/>
                  <a:pt x="53134" y="19016"/>
                </a:cubicBezTo>
                <a:cubicBezTo>
                  <a:pt x="53134" y="19034"/>
                  <a:pt x="53134" y="19034"/>
                  <a:pt x="53134" y="19052"/>
                </a:cubicBezTo>
                <a:lnTo>
                  <a:pt x="53134" y="19052"/>
                </a:lnTo>
                <a:cubicBezTo>
                  <a:pt x="53116" y="19106"/>
                  <a:pt x="53116" y="19179"/>
                  <a:pt x="53134" y="19251"/>
                </a:cubicBezTo>
                <a:cubicBezTo>
                  <a:pt x="53152" y="19269"/>
                  <a:pt x="53170" y="19306"/>
                  <a:pt x="53188" y="19306"/>
                </a:cubicBezTo>
                <a:cubicBezTo>
                  <a:pt x="53188" y="19342"/>
                  <a:pt x="53206" y="19378"/>
                  <a:pt x="53224" y="19396"/>
                </a:cubicBezTo>
                <a:cubicBezTo>
                  <a:pt x="53242" y="19414"/>
                  <a:pt x="53260" y="19432"/>
                  <a:pt x="53297" y="19432"/>
                </a:cubicBezTo>
                <a:lnTo>
                  <a:pt x="53297" y="19577"/>
                </a:lnTo>
                <a:lnTo>
                  <a:pt x="53297" y="19776"/>
                </a:lnTo>
                <a:lnTo>
                  <a:pt x="53297" y="20157"/>
                </a:lnTo>
                <a:lnTo>
                  <a:pt x="53297" y="20555"/>
                </a:lnTo>
                <a:lnTo>
                  <a:pt x="53297" y="20736"/>
                </a:lnTo>
                <a:cubicBezTo>
                  <a:pt x="53297" y="20772"/>
                  <a:pt x="53297" y="20827"/>
                  <a:pt x="53297" y="20863"/>
                </a:cubicBezTo>
                <a:cubicBezTo>
                  <a:pt x="53224" y="20881"/>
                  <a:pt x="53170" y="20935"/>
                  <a:pt x="53170" y="21008"/>
                </a:cubicBezTo>
                <a:cubicBezTo>
                  <a:pt x="53170" y="21044"/>
                  <a:pt x="53170" y="21080"/>
                  <a:pt x="53170" y="21135"/>
                </a:cubicBezTo>
                <a:cubicBezTo>
                  <a:pt x="53170" y="21171"/>
                  <a:pt x="53170" y="21225"/>
                  <a:pt x="53188" y="21261"/>
                </a:cubicBezTo>
                <a:cubicBezTo>
                  <a:pt x="53206" y="21280"/>
                  <a:pt x="53206" y="21298"/>
                  <a:pt x="53224" y="21298"/>
                </a:cubicBezTo>
                <a:cubicBezTo>
                  <a:pt x="53242" y="21316"/>
                  <a:pt x="53278" y="21352"/>
                  <a:pt x="53333" y="21370"/>
                </a:cubicBezTo>
                <a:cubicBezTo>
                  <a:pt x="53369" y="21388"/>
                  <a:pt x="53387" y="21424"/>
                  <a:pt x="53405" y="21479"/>
                </a:cubicBezTo>
                <a:cubicBezTo>
                  <a:pt x="53387" y="21587"/>
                  <a:pt x="53387" y="21696"/>
                  <a:pt x="53369" y="21805"/>
                </a:cubicBezTo>
                <a:cubicBezTo>
                  <a:pt x="53333" y="21805"/>
                  <a:pt x="53315" y="21805"/>
                  <a:pt x="53278" y="21823"/>
                </a:cubicBezTo>
                <a:lnTo>
                  <a:pt x="53278" y="21823"/>
                </a:lnTo>
                <a:cubicBezTo>
                  <a:pt x="53260" y="21841"/>
                  <a:pt x="53260" y="21859"/>
                  <a:pt x="53260" y="21877"/>
                </a:cubicBezTo>
                <a:lnTo>
                  <a:pt x="53260" y="22167"/>
                </a:lnTo>
                <a:cubicBezTo>
                  <a:pt x="53242" y="22239"/>
                  <a:pt x="53260" y="22294"/>
                  <a:pt x="53260" y="22366"/>
                </a:cubicBezTo>
                <a:lnTo>
                  <a:pt x="53188" y="22366"/>
                </a:lnTo>
                <a:lnTo>
                  <a:pt x="53134" y="22366"/>
                </a:lnTo>
                <a:lnTo>
                  <a:pt x="53134" y="22276"/>
                </a:lnTo>
                <a:cubicBezTo>
                  <a:pt x="53134" y="22203"/>
                  <a:pt x="53134" y="22131"/>
                  <a:pt x="53134" y="22058"/>
                </a:cubicBezTo>
                <a:cubicBezTo>
                  <a:pt x="53152" y="21986"/>
                  <a:pt x="53152" y="21913"/>
                  <a:pt x="53134" y="21859"/>
                </a:cubicBezTo>
                <a:cubicBezTo>
                  <a:pt x="53116" y="21805"/>
                  <a:pt x="53061" y="21768"/>
                  <a:pt x="53007" y="21787"/>
                </a:cubicBezTo>
                <a:cubicBezTo>
                  <a:pt x="52934" y="21750"/>
                  <a:pt x="52844" y="21750"/>
                  <a:pt x="52771" y="21732"/>
                </a:cubicBezTo>
                <a:cubicBezTo>
                  <a:pt x="52735" y="21732"/>
                  <a:pt x="52681" y="21732"/>
                  <a:pt x="52645" y="21732"/>
                </a:cubicBezTo>
                <a:cubicBezTo>
                  <a:pt x="52608" y="21732"/>
                  <a:pt x="52572" y="21750"/>
                  <a:pt x="52518" y="21768"/>
                </a:cubicBezTo>
                <a:cubicBezTo>
                  <a:pt x="52518" y="21768"/>
                  <a:pt x="52500" y="21787"/>
                  <a:pt x="52500" y="21805"/>
                </a:cubicBezTo>
                <a:cubicBezTo>
                  <a:pt x="52500" y="21805"/>
                  <a:pt x="52500" y="21805"/>
                  <a:pt x="52500" y="21823"/>
                </a:cubicBezTo>
                <a:cubicBezTo>
                  <a:pt x="52500" y="21913"/>
                  <a:pt x="52500" y="22004"/>
                  <a:pt x="52500" y="22113"/>
                </a:cubicBezTo>
                <a:lnTo>
                  <a:pt x="52500" y="22330"/>
                </a:lnTo>
                <a:cubicBezTo>
                  <a:pt x="52464" y="22312"/>
                  <a:pt x="52409" y="22312"/>
                  <a:pt x="52355" y="22330"/>
                </a:cubicBezTo>
                <a:lnTo>
                  <a:pt x="52355" y="22257"/>
                </a:lnTo>
                <a:lnTo>
                  <a:pt x="52355" y="22094"/>
                </a:lnTo>
                <a:lnTo>
                  <a:pt x="52355" y="21931"/>
                </a:lnTo>
                <a:lnTo>
                  <a:pt x="52355" y="21768"/>
                </a:lnTo>
                <a:cubicBezTo>
                  <a:pt x="52355" y="21750"/>
                  <a:pt x="52337" y="21714"/>
                  <a:pt x="52301" y="21714"/>
                </a:cubicBezTo>
                <a:cubicBezTo>
                  <a:pt x="52210" y="21714"/>
                  <a:pt x="52119" y="21696"/>
                  <a:pt x="52029" y="21696"/>
                </a:cubicBezTo>
                <a:lnTo>
                  <a:pt x="52011" y="21660"/>
                </a:lnTo>
                <a:lnTo>
                  <a:pt x="51902" y="21479"/>
                </a:lnTo>
                <a:cubicBezTo>
                  <a:pt x="51830" y="21352"/>
                  <a:pt x="51757" y="21225"/>
                  <a:pt x="51685" y="21098"/>
                </a:cubicBezTo>
                <a:cubicBezTo>
                  <a:pt x="51558" y="20845"/>
                  <a:pt x="51449" y="20573"/>
                  <a:pt x="51341" y="20302"/>
                </a:cubicBezTo>
                <a:cubicBezTo>
                  <a:pt x="51160" y="19758"/>
                  <a:pt x="51033" y="19179"/>
                  <a:pt x="50997" y="18599"/>
                </a:cubicBezTo>
                <a:cubicBezTo>
                  <a:pt x="50979" y="18436"/>
                  <a:pt x="50960" y="18273"/>
                  <a:pt x="50960" y="18110"/>
                </a:cubicBezTo>
                <a:lnTo>
                  <a:pt x="50960" y="17857"/>
                </a:lnTo>
                <a:lnTo>
                  <a:pt x="50960" y="17621"/>
                </a:lnTo>
                <a:cubicBezTo>
                  <a:pt x="50960" y="17603"/>
                  <a:pt x="50960" y="17603"/>
                  <a:pt x="50960" y="17603"/>
                </a:cubicBezTo>
                <a:cubicBezTo>
                  <a:pt x="51015" y="17549"/>
                  <a:pt x="51069" y="17513"/>
                  <a:pt x="51105" y="17477"/>
                </a:cubicBezTo>
                <a:cubicBezTo>
                  <a:pt x="51178" y="17404"/>
                  <a:pt x="51214" y="17314"/>
                  <a:pt x="51214" y="17223"/>
                </a:cubicBezTo>
                <a:cubicBezTo>
                  <a:pt x="51214" y="17151"/>
                  <a:pt x="51214" y="17096"/>
                  <a:pt x="51196" y="17060"/>
                </a:cubicBezTo>
                <a:cubicBezTo>
                  <a:pt x="51196" y="17042"/>
                  <a:pt x="51196" y="17024"/>
                  <a:pt x="51196" y="17006"/>
                </a:cubicBezTo>
                <a:cubicBezTo>
                  <a:pt x="51250" y="17006"/>
                  <a:pt x="51286" y="16969"/>
                  <a:pt x="51305" y="16933"/>
                </a:cubicBezTo>
                <a:cubicBezTo>
                  <a:pt x="51341" y="16879"/>
                  <a:pt x="51359" y="16806"/>
                  <a:pt x="51341" y="16752"/>
                </a:cubicBezTo>
                <a:cubicBezTo>
                  <a:pt x="51323" y="16662"/>
                  <a:pt x="51250" y="16571"/>
                  <a:pt x="51160" y="16535"/>
                </a:cubicBezTo>
                <a:lnTo>
                  <a:pt x="51160" y="16444"/>
                </a:lnTo>
                <a:lnTo>
                  <a:pt x="51160" y="16299"/>
                </a:lnTo>
                <a:lnTo>
                  <a:pt x="51160" y="16155"/>
                </a:lnTo>
                <a:cubicBezTo>
                  <a:pt x="51160" y="16118"/>
                  <a:pt x="51160" y="16064"/>
                  <a:pt x="51160" y="16028"/>
                </a:cubicBezTo>
                <a:cubicBezTo>
                  <a:pt x="51142" y="15955"/>
                  <a:pt x="51087" y="15901"/>
                  <a:pt x="51033" y="15883"/>
                </a:cubicBezTo>
                <a:lnTo>
                  <a:pt x="50960" y="15847"/>
                </a:lnTo>
                <a:lnTo>
                  <a:pt x="50942" y="15847"/>
                </a:lnTo>
                <a:lnTo>
                  <a:pt x="50942" y="15285"/>
                </a:lnTo>
                <a:cubicBezTo>
                  <a:pt x="50942" y="15177"/>
                  <a:pt x="50942" y="15068"/>
                  <a:pt x="50906" y="14977"/>
                </a:cubicBezTo>
                <a:cubicBezTo>
                  <a:pt x="50852" y="14905"/>
                  <a:pt x="50797" y="14869"/>
                  <a:pt x="50725" y="14833"/>
                </a:cubicBezTo>
                <a:cubicBezTo>
                  <a:pt x="50707" y="14814"/>
                  <a:pt x="50653" y="14814"/>
                  <a:pt x="50634" y="14796"/>
                </a:cubicBezTo>
                <a:cubicBezTo>
                  <a:pt x="50598" y="14778"/>
                  <a:pt x="50580" y="14760"/>
                  <a:pt x="50562" y="14742"/>
                </a:cubicBezTo>
                <a:cubicBezTo>
                  <a:pt x="50580" y="14706"/>
                  <a:pt x="50580" y="14651"/>
                  <a:pt x="50562" y="14615"/>
                </a:cubicBezTo>
                <a:cubicBezTo>
                  <a:pt x="50562" y="14561"/>
                  <a:pt x="50562" y="14525"/>
                  <a:pt x="50544" y="14470"/>
                </a:cubicBezTo>
                <a:lnTo>
                  <a:pt x="50580" y="14470"/>
                </a:lnTo>
                <a:lnTo>
                  <a:pt x="50725" y="14470"/>
                </a:lnTo>
                <a:cubicBezTo>
                  <a:pt x="50761" y="14470"/>
                  <a:pt x="50779" y="14452"/>
                  <a:pt x="50797" y="14434"/>
                </a:cubicBezTo>
                <a:cubicBezTo>
                  <a:pt x="50834" y="14325"/>
                  <a:pt x="50834" y="14217"/>
                  <a:pt x="50779" y="14126"/>
                </a:cubicBezTo>
                <a:cubicBezTo>
                  <a:pt x="50743" y="14054"/>
                  <a:pt x="50671" y="14018"/>
                  <a:pt x="50598" y="13999"/>
                </a:cubicBezTo>
                <a:lnTo>
                  <a:pt x="50598" y="13981"/>
                </a:lnTo>
                <a:cubicBezTo>
                  <a:pt x="50653" y="13999"/>
                  <a:pt x="50725" y="13963"/>
                  <a:pt x="50743" y="13927"/>
                </a:cubicBezTo>
                <a:cubicBezTo>
                  <a:pt x="50797" y="13836"/>
                  <a:pt x="50725" y="13764"/>
                  <a:pt x="50689" y="13710"/>
                </a:cubicBezTo>
                <a:cubicBezTo>
                  <a:pt x="50634" y="13637"/>
                  <a:pt x="50580" y="13583"/>
                  <a:pt x="50526" y="13547"/>
                </a:cubicBezTo>
                <a:cubicBezTo>
                  <a:pt x="50508" y="13511"/>
                  <a:pt x="50472" y="13492"/>
                  <a:pt x="50435" y="13474"/>
                </a:cubicBezTo>
                <a:cubicBezTo>
                  <a:pt x="50417" y="13456"/>
                  <a:pt x="50399" y="13456"/>
                  <a:pt x="50381" y="13438"/>
                </a:cubicBezTo>
                <a:lnTo>
                  <a:pt x="50381" y="13329"/>
                </a:lnTo>
                <a:lnTo>
                  <a:pt x="50381" y="13130"/>
                </a:lnTo>
                <a:lnTo>
                  <a:pt x="50381" y="12750"/>
                </a:lnTo>
                <a:lnTo>
                  <a:pt x="50381" y="11989"/>
                </a:lnTo>
                <a:lnTo>
                  <a:pt x="50381" y="10486"/>
                </a:lnTo>
                <a:lnTo>
                  <a:pt x="50381" y="10052"/>
                </a:lnTo>
                <a:lnTo>
                  <a:pt x="50381" y="9834"/>
                </a:lnTo>
                <a:cubicBezTo>
                  <a:pt x="50381" y="9762"/>
                  <a:pt x="50381" y="9689"/>
                  <a:pt x="50363" y="9617"/>
                </a:cubicBezTo>
                <a:cubicBezTo>
                  <a:pt x="50363" y="9599"/>
                  <a:pt x="50363" y="9599"/>
                  <a:pt x="50345" y="9599"/>
                </a:cubicBezTo>
                <a:cubicBezTo>
                  <a:pt x="50345" y="9563"/>
                  <a:pt x="50327" y="9526"/>
                  <a:pt x="50309" y="9508"/>
                </a:cubicBezTo>
                <a:lnTo>
                  <a:pt x="50236" y="9382"/>
                </a:lnTo>
                <a:lnTo>
                  <a:pt x="50182" y="9273"/>
                </a:lnTo>
                <a:cubicBezTo>
                  <a:pt x="50164" y="9255"/>
                  <a:pt x="50146" y="9219"/>
                  <a:pt x="50127" y="9200"/>
                </a:cubicBezTo>
                <a:cubicBezTo>
                  <a:pt x="50127" y="9164"/>
                  <a:pt x="50109" y="9146"/>
                  <a:pt x="50073" y="9146"/>
                </a:cubicBezTo>
                <a:lnTo>
                  <a:pt x="49747" y="9164"/>
                </a:lnTo>
                <a:lnTo>
                  <a:pt x="49620" y="9164"/>
                </a:lnTo>
                <a:cubicBezTo>
                  <a:pt x="49584" y="9164"/>
                  <a:pt x="49566" y="9164"/>
                  <a:pt x="49530" y="9182"/>
                </a:cubicBezTo>
                <a:cubicBezTo>
                  <a:pt x="49530" y="9128"/>
                  <a:pt x="49512" y="9092"/>
                  <a:pt x="49512" y="9056"/>
                </a:cubicBezTo>
                <a:lnTo>
                  <a:pt x="49475" y="8856"/>
                </a:lnTo>
                <a:lnTo>
                  <a:pt x="49439" y="8657"/>
                </a:lnTo>
                <a:cubicBezTo>
                  <a:pt x="49421" y="8621"/>
                  <a:pt x="49421" y="8567"/>
                  <a:pt x="49403" y="8512"/>
                </a:cubicBezTo>
                <a:lnTo>
                  <a:pt x="49403" y="8096"/>
                </a:lnTo>
                <a:lnTo>
                  <a:pt x="49403" y="7752"/>
                </a:lnTo>
                <a:lnTo>
                  <a:pt x="49403" y="7571"/>
                </a:lnTo>
                <a:cubicBezTo>
                  <a:pt x="49403" y="7498"/>
                  <a:pt x="49403" y="7498"/>
                  <a:pt x="49385" y="7462"/>
                </a:cubicBezTo>
                <a:cubicBezTo>
                  <a:pt x="49385" y="7444"/>
                  <a:pt x="49367" y="7426"/>
                  <a:pt x="49349" y="7408"/>
                </a:cubicBezTo>
                <a:cubicBezTo>
                  <a:pt x="49349" y="7390"/>
                  <a:pt x="49313" y="7390"/>
                  <a:pt x="49313" y="7408"/>
                </a:cubicBezTo>
                <a:cubicBezTo>
                  <a:pt x="49294" y="7426"/>
                  <a:pt x="49276" y="7444"/>
                  <a:pt x="49276" y="7462"/>
                </a:cubicBezTo>
                <a:cubicBezTo>
                  <a:pt x="49276" y="7480"/>
                  <a:pt x="49258" y="7516"/>
                  <a:pt x="49258" y="7534"/>
                </a:cubicBezTo>
                <a:cubicBezTo>
                  <a:pt x="49258" y="7589"/>
                  <a:pt x="49258" y="7643"/>
                  <a:pt x="49258" y="7697"/>
                </a:cubicBezTo>
                <a:lnTo>
                  <a:pt x="49258" y="8023"/>
                </a:lnTo>
                <a:lnTo>
                  <a:pt x="49258" y="8386"/>
                </a:lnTo>
                <a:lnTo>
                  <a:pt x="49186" y="8331"/>
                </a:lnTo>
                <a:cubicBezTo>
                  <a:pt x="49150" y="8277"/>
                  <a:pt x="49113" y="8223"/>
                  <a:pt x="49077" y="8168"/>
                </a:cubicBezTo>
                <a:cubicBezTo>
                  <a:pt x="49023" y="8078"/>
                  <a:pt x="48968" y="8005"/>
                  <a:pt x="48914" y="7915"/>
                </a:cubicBezTo>
                <a:lnTo>
                  <a:pt x="48914" y="7263"/>
                </a:lnTo>
                <a:lnTo>
                  <a:pt x="48914" y="7009"/>
                </a:lnTo>
                <a:cubicBezTo>
                  <a:pt x="48932" y="6937"/>
                  <a:pt x="48914" y="6864"/>
                  <a:pt x="48878" y="6792"/>
                </a:cubicBezTo>
                <a:cubicBezTo>
                  <a:pt x="48860" y="6774"/>
                  <a:pt x="48842" y="6774"/>
                  <a:pt x="48842" y="6792"/>
                </a:cubicBezTo>
                <a:cubicBezTo>
                  <a:pt x="48824" y="6792"/>
                  <a:pt x="48824" y="6810"/>
                  <a:pt x="48824" y="6810"/>
                </a:cubicBezTo>
                <a:cubicBezTo>
                  <a:pt x="48805" y="6810"/>
                  <a:pt x="48805" y="6828"/>
                  <a:pt x="48805" y="6828"/>
                </a:cubicBezTo>
                <a:cubicBezTo>
                  <a:pt x="48787" y="6882"/>
                  <a:pt x="48787" y="6919"/>
                  <a:pt x="48787" y="6973"/>
                </a:cubicBezTo>
                <a:lnTo>
                  <a:pt x="48787" y="7136"/>
                </a:lnTo>
                <a:lnTo>
                  <a:pt x="48787" y="7933"/>
                </a:lnTo>
                <a:lnTo>
                  <a:pt x="48787" y="8005"/>
                </a:lnTo>
                <a:lnTo>
                  <a:pt x="48787" y="8060"/>
                </a:lnTo>
                <a:lnTo>
                  <a:pt x="48787" y="8060"/>
                </a:lnTo>
                <a:cubicBezTo>
                  <a:pt x="48787" y="8096"/>
                  <a:pt x="48787" y="8114"/>
                  <a:pt x="48769" y="8150"/>
                </a:cubicBezTo>
                <a:cubicBezTo>
                  <a:pt x="48769" y="8168"/>
                  <a:pt x="48769" y="8168"/>
                  <a:pt x="48769" y="8168"/>
                </a:cubicBezTo>
                <a:lnTo>
                  <a:pt x="48769" y="8241"/>
                </a:lnTo>
                <a:cubicBezTo>
                  <a:pt x="48769" y="8259"/>
                  <a:pt x="48751" y="8295"/>
                  <a:pt x="48751" y="8331"/>
                </a:cubicBezTo>
                <a:cubicBezTo>
                  <a:pt x="48751" y="8331"/>
                  <a:pt x="48751" y="8349"/>
                  <a:pt x="48751" y="8349"/>
                </a:cubicBezTo>
                <a:cubicBezTo>
                  <a:pt x="48715" y="8458"/>
                  <a:pt x="48697" y="8549"/>
                  <a:pt x="48679" y="8639"/>
                </a:cubicBezTo>
                <a:cubicBezTo>
                  <a:pt x="48642" y="8838"/>
                  <a:pt x="48588" y="9037"/>
                  <a:pt x="48552" y="9237"/>
                </a:cubicBezTo>
                <a:cubicBezTo>
                  <a:pt x="48461" y="9617"/>
                  <a:pt x="48371" y="10015"/>
                  <a:pt x="48262" y="10396"/>
                </a:cubicBezTo>
                <a:cubicBezTo>
                  <a:pt x="48244" y="10468"/>
                  <a:pt x="48226" y="10522"/>
                  <a:pt x="48208" y="10595"/>
                </a:cubicBezTo>
                <a:cubicBezTo>
                  <a:pt x="48117" y="10595"/>
                  <a:pt x="48027" y="10613"/>
                  <a:pt x="47936" y="10613"/>
                </a:cubicBezTo>
                <a:lnTo>
                  <a:pt x="47556" y="10649"/>
                </a:lnTo>
                <a:lnTo>
                  <a:pt x="46777" y="10704"/>
                </a:lnTo>
                <a:lnTo>
                  <a:pt x="46560" y="10722"/>
                </a:lnTo>
                <a:lnTo>
                  <a:pt x="46451" y="10722"/>
                </a:lnTo>
                <a:lnTo>
                  <a:pt x="46415" y="10722"/>
                </a:lnTo>
                <a:cubicBezTo>
                  <a:pt x="46397" y="10649"/>
                  <a:pt x="46361" y="10595"/>
                  <a:pt x="46343" y="10522"/>
                </a:cubicBezTo>
                <a:lnTo>
                  <a:pt x="46198" y="10215"/>
                </a:lnTo>
                <a:cubicBezTo>
                  <a:pt x="46125" y="10015"/>
                  <a:pt x="46035" y="9816"/>
                  <a:pt x="45944" y="9617"/>
                </a:cubicBezTo>
                <a:cubicBezTo>
                  <a:pt x="45763" y="9200"/>
                  <a:pt x="45600" y="8802"/>
                  <a:pt x="45419" y="8404"/>
                </a:cubicBezTo>
                <a:cubicBezTo>
                  <a:pt x="45310" y="8168"/>
                  <a:pt x="45220" y="7951"/>
                  <a:pt x="45093" y="7715"/>
                </a:cubicBezTo>
                <a:cubicBezTo>
                  <a:pt x="45093" y="7715"/>
                  <a:pt x="45075" y="7715"/>
                  <a:pt x="45075" y="7715"/>
                </a:cubicBezTo>
                <a:cubicBezTo>
                  <a:pt x="45057" y="7715"/>
                  <a:pt x="45039" y="7734"/>
                  <a:pt x="45021" y="7752"/>
                </a:cubicBezTo>
                <a:cubicBezTo>
                  <a:pt x="44984" y="7842"/>
                  <a:pt x="44948" y="7951"/>
                  <a:pt x="44912" y="8060"/>
                </a:cubicBezTo>
                <a:cubicBezTo>
                  <a:pt x="44876" y="8150"/>
                  <a:pt x="44858" y="8186"/>
                  <a:pt x="44839" y="8259"/>
                </a:cubicBezTo>
                <a:lnTo>
                  <a:pt x="44785" y="8132"/>
                </a:lnTo>
                <a:cubicBezTo>
                  <a:pt x="44749" y="8078"/>
                  <a:pt x="44713" y="8005"/>
                  <a:pt x="44676" y="7933"/>
                </a:cubicBezTo>
                <a:cubicBezTo>
                  <a:pt x="44640" y="7860"/>
                  <a:pt x="44586" y="7806"/>
                  <a:pt x="44532" y="7752"/>
                </a:cubicBezTo>
                <a:cubicBezTo>
                  <a:pt x="44550" y="7715"/>
                  <a:pt x="44495" y="7697"/>
                  <a:pt x="44495" y="7715"/>
                </a:cubicBezTo>
                <a:cubicBezTo>
                  <a:pt x="44387" y="7915"/>
                  <a:pt x="44278" y="8096"/>
                  <a:pt x="44188" y="8295"/>
                </a:cubicBezTo>
                <a:cubicBezTo>
                  <a:pt x="44097" y="8512"/>
                  <a:pt x="44025" y="8712"/>
                  <a:pt x="43934" y="8911"/>
                </a:cubicBezTo>
                <a:lnTo>
                  <a:pt x="43862" y="9074"/>
                </a:lnTo>
                <a:cubicBezTo>
                  <a:pt x="43843" y="9128"/>
                  <a:pt x="43825" y="9182"/>
                  <a:pt x="43807" y="9237"/>
                </a:cubicBezTo>
                <a:cubicBezTo>
                  <a:pt x="43699" y="9237"/>
                  <a:pt x="43644" y="9418"/>
                  <a:pt x="43753" y="9472"/>
                </a:cubicBezTo>
                <a:lnTo>
                  <a:pt x="43753" y="9472"/>
                </a:lnTo>
                <a:cubicBezTo>
                  <a:pt x="43753" y="9526"/>
                  <a:pt x="43753" y="9581"/>
                  <a:pt x="43753" y="9635"/>
                </a:cubicBezTo>
                <a:lnTo>
                  <a:pt x="43753" y="10830"/>
                </a:lnTo>
                <a:lnTo>
                  <a:pt x="43753" y="10939"/>
                </a:lnTo>
                <a:cubicBezTo>
                  <a:pt x="43753" y="10939"/>
                  <a:pt x="43753" y="10957"/>
                  <a:pt x="43753" y="10975"/>
                </a:cubicBezTo>
                <a:cubicBezTo>
                  <a:pt x="43717" y="10975"/>
                  <a:pt x="43699" y="10975"/>
                  <a:pt x="43662" y="10975"/>
                </a:cubicBezTo>
                <a:lnTo>
                  <a:pt x="43554" y="10975"/>
                </a:lnTo>
                <a:lnTo>
                  <a:pt x="43427" y="10975"/>
                </a:lnTo>
                <a:lnTo>
                  <a:pt x="43354" y="10975"/>
                </a:lnTo>
                <a:lnTo>
                  <a:pt x="43354" y="10450"/>
                </a:lnTo>
                <a:lnTo>
                  <a:pt x="43354" y="10305"/>
                </a:lnTo>
                <a:cubicBezTo>
                  <a:pt x="43354" y="10287"/>
                  <a:pt x="43354" y="10251"/>
                  <a:pt x="43354" y="10233"/>
                </a:cubicBezTo>
                <a:cubicBezTo>
                  <a:pt x="43427" y="10215"/>
                  <a:pt x="43499" y="10142"/>
                  <a:pt x="43499" y="10052"/>
                </a:cubicBezTo>
                <a:cubicBezTo>
                  <a:pt x="43499" y="9979"/>
                  <a:pt x="43445" y="9907"/>
                  <a:pt x="43373" y="9889"/>
                </a:cubicBezTo>
                <a:lnTo>
                  <a:pt x="43373" y="9689"/>
                </a:lnTo>
                <a:lnTo>
                  <a:pt x="43373" y="9581"/>
                </a:lnTo>
                <a:lnTo>
                  <a:pt x="43373" y="9508"/>
                </a:lnTo>
                <a:cubicBezTo>
                  <a:pt x="43463" y="9454"/>
                  <a:pt x="43554" y="9363"/>
                  <a:pt x="43608" y="9255"/>
                </a:cubicBezTo>
                <a:cubicBezTo>
                  <a:pt x="43644" y="9200"/>
                  <a:pt x="43662" y="9146"/>
                  <a:pt x="43699" y="9092"/>
                </a:cubicBezTo>
                <a:cubicBezTo>
                  <a:pt x="43699" y="9056"/>
                  <a:pt x="43717" y="9037"/>
                  <a:pt x="43717" y="9001"/>
                </a:cubicBezTo>
                <a:cubicBezTo>
                  <a:pt x="43717" y="8983"/>
                  <a:pt x="43735" y="8965"/>
                  <a:pt x="43735" y="8929"/>
                </a:cubicBezTo>
                <a:cubicBezTo>
                  <a:pt x="43735" y="8875"/>
                  <a:pt x="43735" y="8820"/>
                  <a:pt x="43735" y="8766"/>
                </a:cubicBezTo>
                <a:lnTo>
                  <a:pt x="43735" y="8585"/>
                </a:lnTo>
                <a:lnTo>
                  <a:pt x="43735" y="8223"/>
                </a:lnTo>
                <a:lnTo>
                  <a:pt x="43735" y="7860"/>
                </a:lnTo>
                <a:lnTo>
                  <a:pt x="43735" y="7679"/>
                </a:lnTo>
                <a:lnTo>
                  <a:pt x="43735" y="7589"/>
                </a:lnTo>
                <a:cubicBezTo>
                  <a:pt x="43735" y="7571"/>
                  <a:pt x="43735" y="7571"/>
                  <a:pt x="43735" y="7553"/>
                </a:cubicBezTo>
                <a:lnTo>
                  <a:pt x="43735" y="7534"/>
                </a:lnTo>
                <a:cubicBezTo>
                  <a:pt x="43735" y="7498"/>
                  <a:pt x="43717" y="7480"/>
                  <a:pt x="43699" y="7444"/>
                </a:cubicBezTo>
                <a:cubicBezTo>
                  <a:pt x="43699" y="7426"/>
                  <a:pt x="43680" y="7390"/>
                  <a:pt x="43662" y="7353"/>
                </a:cubicBezTo>
                <a:cubicBezTo>
                  <a:pt x="43662" y="7335"/>
                  <a:pt x="43608" y="7245"/>
                  <a:pt x="43590" y="7172"/>
                </a:cubicBezTo>
                <a:cubicBezTo>
                  <a:pt x="43554" y="7064"/>
                  <a:pt x="43499" y="6937"/>
                  <a:pt x="43463" y="6810"/>
                </a:cubicBezTo>
                <a:cubicBezTo>
                  <a:pt x="43391" y="6556"/>
                  <a:pt x="43336" y="6303"/>
                  <a:pt x="43282" y="6049"/>
                </a:cubicBezTo>
                <a:lnTo>
                  <a:pt x="43246" y="5850"/>
                </a:lnTo>
                <a:cubicBezTo>
                  <a:pt x="43246" y="5814"/>
                  <a:pt x="43246" y="5778"/>
                  <a:pt x="43228" y="5742"/>
                </a:cubicBezTo>
                <a:cubicBezTo>
                  <a:pt x="43228" y="5705"/>
                  <a:pt x="43228" y="5669"/>
                  <a:pt x="43210" y="5651"/>
                </a:cubicBezTo>
                <a:cubicBezTo>
                  <a:pt x="43210" y="5651"/>
                  <a:pt x="43210" y="5633"/>
                  <a:pt x="43210" y="5633"/>
                </a:cubicBezTo>
                <a:cubicBezTo>
                  <a:pt x="43210" y="5597"/>
                  <a:pt x="43173" y="5597"/>
                  <a:pt x="43155" y="5633"/>
                </a:cubicBezTo>
                <a:cubicBezTo>
                  <a:pt x="43137" y="5687"/>
                  <a:pt x="43119" y="5760"/>
                  <a:pt x="43119" y="5814"/>
                </a:cubicBezTo>
                <a:lnTo>
                  <a:pt x="43083" y="6013"/>
                </a:lnTo>
                <a:cubicBezTo>
                  <a:pt x="43065" y="6140"/>
                  <a:pt x="43029" y="6285"/>
                  <a:pt x="43010" y="6412"/>
                </a:cubicBezTo>
                <a:cubicBezTo>
                  <a:pt x="42938" y="6665"/>
                  <a:pt x="42884" y="6919"/>
                  <a:pt x="42793" y="7172"/>
                </a:cubicBezTo>
                <a:cubicBezTo>
                  <a:pt x="42775" y="7245"/>
                  <a:pt x="42757" y="7317"/>
                  <a:pt x="42721" y="7371"/>
                </a:cubicBezTo>
                <a:lnTo>
                  <a:pt x="42684" y="7480"/>
                </a:lnTo>
                <a:cubicBezTo>
                  <a:pt x="42684" y="7516"/>
                  <a:pt x="42666" y="7553"/>
                  <a:pt x="42666" y="7589"/>
                </a:cubicBezTo>
                <a:cubicBezTo>
                  <a:pt x="42648" y="7607"/>
                  <a:pt x="42648" y="7607"/>
                  <a:pt x="42666" y="7625"/>
                </a:cubicBezTo>
                <a:cubicBezTo>
                  <a:pt x="42648" y="7643"/>
                  <a:pt x="42648" y="7679"/>
                  <a:pt x="42666" y="7715"/>
                </a:cubicBezTo>
                <a:lnTo>
                  <a:pt x="42666" y="7824"/>
                </a:lnTo>
                <a:lnTo>
                  <a:pt x="42666" y="8041"/>
                </a:lnTo>
                <a:lnTo>
                  <a:pt x="42594" y="8041"/>
                </a:lnTo>
                <a:cubicBezTo>
                  <a:pt x="42576" y="8023"/>
                  <a:pt x="42558" y="8023"/>
                  <a:pt x="42540" y="8041"/>
                </a:cubicBezTo>
                <a:lnTo>
                  <a:pt x="42449" y="8041"/>
                </a:lnTo>
                <a:lnTo>
                  <a:pt x="42250" y="8041"/>
                </a:lnTo>
                <a:lnTo>
                  <a:pt x="42051" y="8041"/>
                </a:lnTo>
                <a:cubicBezTo>
                  <a:pt x="41996" y="8023"/>
                  <a:pt x="41942" y="8023"/>
                  <a:pt x="41888" y="8060"/>
                </a:cubicBezTo>
                <a:cubicBezTo>
                  <a:pt x="41869" y="8060"/>
                  <a:pt x="41869" y="8078"/>
                  <a:pt x="41888" y="8078"/>
                </a:cubicBezTo>
                <a:cubicBezTo>
                  <a:pt x="41869" y="8078"/>
                  <a:pt x="41869" y="8096"/>
                  <a:pt x="41888" y="8096"/>
                </a:cubicBezTo>
                <a:cubicBezTo>
                  <a:pt x="41869" y="8223"/>
                  <a:pt x="41869" y="8331"/>
                  <a:pt x="41869" y="8440"/>
                </a:cubicBezTo>
                <a:cubicBezTo>
                  <a:pt x="41869" y="8567"/>
                  <a:pt x="41869" y="8693"/>
                  <a:pt x="41869" y="8802"/>
                </a:cubicBezTo>
                <a:lnTo>
                  <a:pt x="41869" y="9164"/>
                </a:lnTo>
                <a:lnTo>
                  <a:pt x="41869" y="9327"/>
                </a:lnTo>
                <a:lnTo>
                  <a:pt x="41869" y="9382"/>
                </a:lnTo>
                <a:lnTo>
                  <a:pt x="41797" y="9382"/>
                </a:lnTo>
                <a:lnTo>
                  <a:pt x="41743" y="9400"/>
                </a:lnTo>
                <a:lnTo>
                  <a:pt x="41743" y="9400"/>
                </a:lnTo>
                <a:lnTo>
                  <a:pt x="41743" y="9309"/>
                </a:lnTo>
                <a:lnTo>
                  <a:pt x="41743" y="9146"/>
                </a:lnTo>
                <a:lnTo>
                  <a:pt x="41725" y="8784"/>
                </a:lnTo>
                <a:cubicBezTo>
                  <a:pt x="41725" y="8675"/>
                  <a:pt x="41707" y="8567"/>
                  <a:pt x="41707" y="8440"/>
                </a:cubicBezTo>
                <a:cubicBezTo>
                  <a:pt x="41707" y="8331"/>
                  <a:pt x="41688" y="8241"/>
                  <a:pt x="41688" y="8150"/>
                </a:cubicBezTo>
                <a:lnTo>
                  <a:pt x="41688" y="8132"/>
                </a:lnTo>
                <a:lnTo>
                  <a:pt x="41688" y="7915"/>
                </a:lnTo>
                <a:lnTo>
                  <a:pt x="41688" y="7516"/>
                </a:lnTo>
                <a:lnTo>
                  <a:pt x="41688" y="7118"/>
                </a:lnTo>
                <a:lnTo>
                  <a:pt x="41688" y="6901"/>
                </a:lnTo>
                <a:cubicBezTo>
                  <a:pt x="41688" y="6828"/>
                  <a:pt x="41670" y="6756"/>
                  <a:pt x="41670" y="6701"/>
                </a:cubicBezTo>
                <a:cubicBezTo>
                  <a:pt x="41670" y="6683"/>
                  <a:pt x="41652" y="6683"/>
                  <a:pt x="41634" y="6683"/>
                </a:cubicBezTo>
                <a:lnTo>
                  <a:pt x="41616" y="6683"/>
                </a:lnTo>
                <a:cubicBezTo>
                  <a:pt x="41598" y="6719"/>
                  <a:pt x="41598" y="6774"/>
                  <a:pt x="41598" y="6828"/>
                </a:cubicBezTo>
                <a:lnTo>
                  <a:pt x="41598" y="6973"/>
                </a:lnTo>
                <a:lnTo>
                  <a:pt x="41598" y="7281"/>
                </a:lnTo>
                <a:cubicBezTo>
                  <a:pt x="41598" y="7371"/>
                  <a:pt x="41598" y="7480"/>
                  <a:pt x="41580" y="7589"/>
                </a:cubicBezTo>
                <a:cubicBezTo>
                  <a:pt x="41580" y="7643"/>
                  <a:pt x="41580" y="7679"/>
                  <a:pt x="41562" y="7734"/>
                </a:cubicBezTo>
                <a:cubicBezTo>
                  <a:pt x="41562" y="7788"/>
                  <a:pt x="41562" y="7770"/>
                  <a:pt x="41562" y="7806"/>
                </a:cubicBezTo>
                <a:lnTo>
                  <a:pt x="41525" y="7806"/>
                </a:lnTo>
                <a:lnTo>
                  <a:pt x="41471" y="7806"/>
                </a:lnTo>
                <a:lnTo>
                  <a:pt x="41417" y="7806"/>
                </a:lnTo>
                <a:cubicBezTo>
                  <a:pt x="41381" y="7788"/>
                  <a:pt x="41326" y="7788"/>
                  <a:pt x="41272" y="7806"/>
                </a:cubicBezTo>
                <a:lnTo>
                  <a:pt x="40692" y="7806"/>
                </a:lnTo>
                <a:lnTo>
                  <a:pt x="40692" y="7498"/>
                </a:lnTo>
                <a:lnTo>
                  <a:pt x="40692" y="6774"/>
                </a:lnTo>
                <a:lnTo>
                  <a:pt x="40692" y="6556"/>
                </a:lnTo>
                <a:lnTo>
                  <a:pt x="40692" y="6430"/>
                </a:lnTo>
                <a:lnTo>
                  <a:pt x="40747" y="6394"/>
                </a:lnTo>
                <a:lnTo>
                  <a:pt x="40801" y="6321"/>
                </a:lnTo>
                <a:cubicBezTo>
                  <a:pt x="40837" y="6303"/>
                  <a:pt x="40855" y="6285"/>
                  <a:pt x="40873" y="6249"/>
                </a:cubicBezTo>
                <a:cubicBezTo>
                  <a:pt x="40873" y="6249"/>
                  <a:pt x="40873" y="6231"/>
                  <a:pt x="40873" y="6231"/>
                </a:cubicBezTo>
                <a:cubicBezTo>
                  <a:pt x="40873" y="6194"/>
                  <a:pt x="40873" y="6158"/>
                  <a:pt x="40873" y="6122"/>
                </a:cubicBezTo>
                <a:lnTo>
                  <a:pt x="40928" y="6122"/>
                </a:lnTo>
                <a:cubicBezTo>
                  <a:pt x="40964" y="6122"/>
                  <a:pt x="41018" y="6140"/>
                  <a:pt x="41073" y="6140"/>
                </a:cubicBezTo>
                <a:lnTo>
                  <a:pt x="41218" y="6140"/>
                </a:lnTo>
                <a:cubicBezTo>
                  <a:pt x="41254" y="6140"/>
                  <a:pt x="41308" y="6122"/>
                  <a:pt x="41344" y="6104"/>
                </a:cubicBezTo>
                <a:cubicBezTo>
                  <a:pt x="41362" y="6104"/>
                  <a:pt x="41362" y="6086"/>
                  <a:pt x="41344" y="6068"/>
                </a:cubicBezTo>
                <a:cubicBezTo>
                  <a:pt x="41362" y="6068"/>
                  <a:pt x="41362" y="6049"/>
                  <a:pt x="41344" y="6049"/>
                </a:cubicBezTo>
                <a:cubicBezTo>
                  <a:pt x="41326" y="6031"/>
                  <a:pt x="41290" y="6031"/>
                  <a:pt x="41272" y="6031"/>
                </a:cubicBezTo>
                <a:lnTo>
                  <a:pt x="41199" y="6031"/>
                </a:lnTo>
                <a:lnTo>
                  <a:pt x="41018" y="6031"/>
                </a:lnTo>
                <a:lnTo>
                  <a:pt x="40873" y="6031"/>
                </a:lnTo>
                <a:lnTo>
                  <a:pt x="40873" y="5995"/>
                </a:lnTo>
                <a:lnTo>
                  <a:pt x="40873" y="5850"/>
                </a:lnTo>
                <a:cubicBezTo>
                  <a:pt x="40892" y="5814"/>
                  <a:pt x="40873" y="5778"/>
                  <a:pt x="40873" y="5742"/>
                </a:cubicBezTo>
                <a:cubicBezTo>
                  <a:pt x="40873" y="5723"/>
                  <a:pt x="40873" y="5687"/>
                  <a:pt x="40855" y="5687"/>
                </a:cubicBezTo>
                <a:cubicBezTo>
                  <a:pt x="40801" y="5669"/>
                  <a:pt x="40765" y="5651"/>
                  <a:pt x="40710" y="5615"/>
                </a:cubicBezTo>
                <a:cubicBezTo>
                  <a:pt x="40674" y="5615"/>
                  <a:pt x="40656" y="5597"/>
                  <a:pt x="40620" y="5579"/>
                </a:cubicBezTo>
                <a:cubicBezTo>
                  <a:pt x="40620" y="5560"/>
                  <a:pt x="40620" y="5542"/>
                  <a:pt x="40620" y="5506"/>
                </a:cubicBezTo>
                <a:cubicBezTo>
                  <a:pt x="40620" y="5488"/>
                  <a:pt x="40620" y="5470"/>
                  <a:pt x="40620" y="5452"/>
                </a:cubicBezTo>
                <a:lnTo>
                  <a:pt x="40620" y="5325"/>
                </a:lnTo>
                <a:lnTo>
                  <a:pt x="40620" y="5090"/>
                </a:lnTo>
                <a:cubicBezTo>
                  <a:pt x="40620" y="4945"/>
                  <a:pt x="40620" y="4782"/>
                  <a:pt x="40602" y="4637"/>
                </a:cubicBezTo>
                <a:lnTo>
                  <a:pt x="40602" y="4637"/>
                </a:lnTo>
                <a:cubicBezTo>
                  <a:pt x="40656" y="4619"/>
                  <a:pt x="40710" y="4637"/>
                  <a:pt x="40765" y="4637"/>
                </a:cubicBezTo>
                <a:cubicBezTo>
                  <a:pt x="40819" y="4637"/>
                  <a:pt x="40873" y="4601"/>
                  <a:pt x="40873" y="4546"/>
                </a:cubicBezTo>
                <a:cubicBezTo>
                  <a:pt x="40892" y="4492"/>
                  <a:pt x="40855" y="4438"/>
                  <a:pt x="40819" y="4420"/>
                </a:cubicBezTo>
                <a:cubicBezTo>
                  <a:pt x="40783" y="4420"/>
                  <a:pt x="40765" y="4401"/>
                  <a:pt x="40729" y="4401"/>
                </a:cubicBezTo>
                <a:cubicBezTo>
                  <a:pt x="40710" y="4401"/>
                  <a:pt x="40674" y="4401"/>
                  <a:pt x="40656" y="4401"/>
                </a:cubicBezTo>
                <a:cubicBezTo>
                  <a:pt x="40457" y="3858"/>
                  <a:pt x="40294" y="3315"/>
                  <a:pt x="40167" y="2735"/>
                </a:cubicBezTo>
                <a:cubicBezTo>
                  <a:pt x="40040" y="2174"/>
                  <a:pt x="39968" y="1594"/>
                  <a:pt x="39932" y="997"/>
                </a:cubicBezTo>
                <a:cubicBezTo>
                  <a:pt x="39932" y="834"/>
                  <a:pt x="39914" y="671"/>
                  <a:pt x="39914" y="508"/>
                </a:cubicBezTo>
                <a:lnTo>
                  <a:pt x="39914" y="272"/>
                </a:lnTo>
                <a:cubicBezTo>
                  <a:pt x="39914" y="182"/>
                  <a:pt x="39914" y="110"/>
                  <a:pt x="39896" y="19"/>
                </a:cubicBezTo>
                <a:cubicBezTo>
                  <a:pt x="39896" y="1"/>
                  <a:pt x="39859" y="1"/>
                  <a:pt x="39859" y="19"/>
                </a:cubicBezTo>
                <a:cubicBezTo>
                  <a:pt x="39859" y="37"/>
                  <a:pt x="39859" y="55"/>
                  <a:pt x="39859" y="73"/>
                </a:cubicBezTo>
                <a:lnTo>
                  <a:pt x="39859" y="19"/>
                </a:lnTo>
                <a:cubicBezTo>
                  <a:pt x="39859" y="1"/>
                  <a:pt x="39841" y="1"/>
                  <a:pt x="39841" y="19"/>
                </a:cubicBezTo>
                <a:lnTo>
                  <a:pt x="39841" y="924"/>
                </a:lnTo>
                <a:cubicBezTo>
                  <a:pt x="39841" y="1232"/>
                  <a:pt x="39823" y="1522"/>
                  <a:pt x="39805" y="1830"/>
                </a:cubicBezTo>
                <a:cubicBezTo>
                  <a:pt x="39751" y="2409"/>
                  <a:pt x="39660" y="2971"/>
                  <a:pt x="39497" y="3514"/>
                </a:cubicBezTo>
                <a:cubicBezTo>
                  <a:pt x="39425" y="3822"/>
                  <a:pt x="39316" y="4130"/>
                  <a:pt x="39189" y="4420"/>
                </a:cubicBezTo>
                <a:lnTo>
                  <a:pt x="39189" y="4420"/>
                </a:lnTo>
                <a:cubicBezTo>
                  <a:pt x="39153" y="4420"/>
                  <a:pt x="39135" y="4420"/>
                  <a:pt x="39117" y="4438"/>
                </a:cubicBezTo>
                <a:cubicBezTo>
                  <a:pt x="39081" y="4438"/>
                  <a:pt x="39026" y="4438"/>
                  <a:pt x="38990" y="4438"/>
                </a:cubicBezTo>
                <a:cubicBezTo>
                  <a:pt x="38990" y="4438"/>
                  <a:pt x="38972" y="4456"/>
                  <a:pt x="38972" y="4456"/>
                </a:cubicBezTo>
                <a:cubicBezTo>
                  <a:pt x="38881" y="4474"/>
                  <a:pt x="38827" y="4583"/>
                  <a:pt x="38900" y="4637"/>
                </a:cubicBezTo>
                <a:cubicBezTo>
                  <a:pt x="38954" y="4673"/>
                  <a:pt x="39008" y="4655"/>
                  <a:pt x="39063" y="4655"/>
                </a:cubicBezTo>
                <a:lnTo>
                  <a:pt x="39153" y="4655"/>
                </a:lnTo>
                <a:lnTo>
                  <a:pt x="39153" y="4746"/>
                </a:lnTo>
                <a:lnTo>
                  <a:pt x="39153" y="4890"/>
                </a:lnTo>
                <a:lnTo>
                  <a:pt x="39153" y="5162"/>
                </a:lnTo>
                <a:lnTo>
                  <a:pt x="39153" y="5416"/>
                </a:lnTo>
                <a:lnTo>
                  <a:pt x="39153" y="5560"/>
                </a:lnTo>
                <a:lnTo>
                  <a:pt x="39153" y="5633"/>
                </a:lnTo>
                <a:lnTo>
                  <a:pt x="39044" y="5669"/>
                </a:lnTo>
                <a:cubicBezTo>
                  <a:pt x="38990" y="5687"/>
                  <a:pt x="38936" y="5705"/>
                  <a:pt x="38881" y="5723"/>
                </a:cubicBezTo>
                <a:lnTo>
                  <a:pt x="38881" y="5723"/>
                </a:lnTo>
                <a:lnTo>
                  <a:pt x="38881" y="5723"/>
                </a:lnTo>
                <a:cubicBezTo>
                  <a:pt x="38863" y="5742"/>
                  <a:pt x="38863" y="5760"/>
                  <a:pt x="38863" y="5778"/>
                </a:cubicBezTo>
                <a:lnTo>
                  <a:pt x="38863" y="5850"/>
                </a:lnTo>
                <a:lnTo>
                  <a:pt x="38863" y="6013"/>
                </a:lnTo>
                <a:lnTo>
                  <a:pt x="38863" y="6104"/>
                </a:lnTo>
                <a:lnTo>
                  <a:pt x="38610" y="6104"/>
                </a:lnTo>
                <a:lnTo>
                  <a:pt x="38519" y="6104"/>
                </a:lnTo>
                <a:cubicBezTo>
                  <a:pt x="38501" y="6104"/>
                  <a:pt x="38465" y="6122"/>
                  <a:pt x="38429" y="6122"/>
                </a:cubicBezTo>
                <a:cubicBezTo>
                  <a:pt x="38411" y="6140"/>
                  <a:pt x="38411" y="6158"/>
                  <a:pt x="38429" y="6176"/>
                </a:cubicBezTo>
                <a:lnTo>
                  <a:pt x="38429" y="6176"/>
                </a:lnTo>
                <a:lnTo>
                  <a:pt x="38429" y="6176"/>
                </a:lnTo>
                <a:cubicBezTo>
                  <a:pt x="38501" y="6194"/>
                  <a:pt x="38555" y="6194"/>
                  <a:pt x="38628" y="6194"/>
                </a:cubicBezTo>
                <a:lnTo>
                  <a:pt x="38845" y="6194"/>
                </a:lnTo>
                <a:cubicBezTo>
                  <a:pt x="38845" y="6231"/>
                  <a:pt x="38845" y="6267"/>
                  <a:pt x="38863" y="6285"/>
                </a:cubicBezTo>
                <a:cubicBezTo>
                  <a:pt x="38863" y="6303"/>
                  <a:pt x="38863" y="6303"/>
                  <a:pt x="38863" y="6303"/>
                </a:cubicBezTo>
                <a:cubicBezTo>
                  <a:pt x="38881" y="6339"/>
                  <a:pt x="38900" y="6375"/>
                  <a:pt x="38918" y="6412"/>
                </a:cubicBezTo>
                <a:lnTo>
                  <a:pt x="38990" y="6484"/>
                </a:lnTo>
                <a:lnTo>
                  <a:pt x="38990" y="6629"/>
                </a:lnTo>
                <a:lnTo>
                  <a:pt x="38990" y="7480"/>
                </a:lnTo>
                <a:lnTo>
                  <a:pt x="38990" y="8621"/>
                </a:lnTo>
                <a:lnTo>
                  <a:pt x="38990" y="8947"/>
                </a:lnTo>
                <a:lnTo>
                  <a:pt x="38990" y="9128"/>
                </a:lnTo>
                <a:cubicBezTo>
                  <a:pt x="38954" y="9146"/>
                  <a:pt x="38918" y="9164"/>
                  <a:pt x="38881" y="9182"/>
                </a:cubicBezTo>
                <a:cubicBezTo>
                  <a:pt x="38827" y="9200"/>
                  <a:pt x="38773" y="9200"/>
                  <a:pt x="38755" y="9237"/>
                </a:cubicBezTo>
                <a:cubicBezTo>
                  <a:pt x="38737" y="9291"/>
                  <a:pt x="38737" y="9345"/>
                  <a:pt x="38737" y="9382"/>
                </a:cubicBezTo>
                <a:lnTo>
                  <a:pt x="38737" y="9472"/>
                </a:lnTo>
                <a:cubicBezTo>
                  <a:pt x="38737" y="9490"/>
                  <a:pt x="38755" y="9508"/>
                  <a:pt x="38755" y="9545"/>
                </a:cubicBezTo>
                <a:cubicBezTo>
                  <a:pt x="38773" y="9563"/>
                  <a:pt x="38791" y="9563"/>
                  <a:pt x="38809" y="9545"/>
                </a:cubicBezTo>
                <a:lnTo>
                  <a:pt x="38809" y="9545"/>
                </a:lnTo>
                <a:cubicBezTo>
                  <a:pt x="38827" y="9563"/>
                  <a:pt x="38845" y="9581"/>
                  <a:pt x="38881" y="9599"/>
                </a:cubicBezTo>
                <a:lnTo>
                  <a:pt x="38972" y="9671"/>
                </a:lnTo>
                <a:cubicBezTo>
                  <a:pt x="38954" y="9726"/>
                  <a:pt x="38954" y="9780"/>
                  <a:pt x="38954" y="9834"/>
                </a:cubicBezTo>
                <a:cubicBezTo>
                  <a:pt x="38954" y="9889"/>
                  <a:pt x="38954" y="9943"/>
                  <a:pt x="38936" y="9997"/>
                </a:cubicBezTo>
                <a:cubicBezTo>
                  <a:pt x="38936" y="10106"/>
                  <a:pt x="38918" y="10233"/>
                  <a:pt x="38900" y="10323"/>
                </a:cubicBezTo>
                <a:cubicBezTo>
                  <a:pt x="38881" y="10432"/>
                  <a:pt x="38863" y="10559"/>
                  <a:pt x="38827" y="10649"/>
                </a:cubicBezTo>
                <a:cubicBezTo>
                  <a:pt x="38827" y="10704"/>
                  <a:pt x="38809" y="10758"/>
                  <a:pt x="38791" y="10812"/>
                </a:cubicBezTo>
                <a:lnTo>
                  <a:pt x="38773" y="10921"/>
                </a:lnTo>
                <a:cubicBezTo>
                  <a:pt x="38737" y="10921"/>
                  <a:pt x="38700" y="10939"/>
                  <a:pt x="38682" y="10939"/>
                </a:cubicBezTo>
                <a:lnTo>
                  <a:pt x="38519" y="10975"/>
                </a:lnTo>
                <a:lnTo>
                  <a:pt x="38356" y="11030"/>
                </a:lnTo>
                <a:cubicBezTo>
                  <a:pt x="38302" y="11030"/>
                  <a:pt x="38266" y="11048"/>
                  <a:pt x="38248" y="11102"/>
                </a:cubicBezTo>
                <a:cubicBezTo>
                  <a:pt x="38229" y="11120"/>
                  <a:pt x="38229" y="11156"/>
                  <a:pt x="38229" y="11174"/>
                </a:cubicBezTo>
                <a:lnTo>
                  <a:pt x="38229" y="11174"/>
                </a:lnTo>
                <a:lnTo>
                  <a:pt x="38139" y="11193"/>
                </a:lnTo>
                <a:cubicBezTo>
                  <a:pt x="38085" y="11211"/>
                  <a:pt x="38030" y="11229"/>
                  <a:pt x="37958" y="11229"/>
                </a:cubicBezTo>
                <a:cubicBezTo>
                  <a:pt x="37922" y="11229"/>
                  <a:pt x="37849" y="11229"/>
                  <a:pt x="37813" y="11247"/>
                </a:cubicBezTo>
                <a:cubicBezTo>
                  <a:pt x="37795" y="11283"/>
                  <a:pt x="37795" y="11319"/>
                  <a:pt x="37813" y="11337"/>
                </a:cubicBezTo>
                <a:lnTo>
                  <a:pt x="37813" y="11337"/>
                </a:lnTo>
                <a:cubicBezTo>
                  <a:pt x="37831" y="11356"/>
                  <a:pt x="37849" y="11374"/>
                  <a:pt x="37867" y="11374"/>
                </a:cubicBezTo>
                <a:cubicBezTo>
                  <a:pt x="37904" y="11374"/>
                  <a:pt x="37958" y="11374"/>
                  <a:pt x="37994" y="11374"/>
                </a:cubicBezTo>
                <a:lnTo>
                  <a:pt x="38175" y="11374"/>
                </a:lnTo>
                <a:cubicBezTo>
                  <a:pt x="38193" y="11464"/>
                  <a:pt x="38302" y="11537"/>
                  <a:pt x="38374" y="11591"/>
                </a:cubicBezTo>
                <a:cubicBezTo>
                  <a:pt x="38447" y="11663"/>
                  <a:pt x="38465" y="11681"/>
                  <a:pt x="38519" y="11718"/>
                </a:cubicBezTo>
                <a:lnTo>
                  <a:pt x="38592" y="11790"/>
                </a:lnTo>
                <a:lnTo>
                  <a:pt x="38628" y="11826"/>
                </a:lnTo>
                <a:cubicBezTo>
                  <a:pt x="38592" y="11953"/>
                  <a:pt x="38574" y="12098"/>
                  <a:pt x="38537" y="12225"/>
                </a:cubicBezTo>
                <a:cubicBezTo>
                  <a:pt x="38519" y="12370"/>
                  <a:pt x="38483" y="12533"/>
                  <a:pt x="38447" y="12677"/>
                </a:cubicBezTo>
                <a:cubicBezTo>
                  <a:pt x="38392" y="12985"/>
                  <a:pt x="38320" y="13293"/>
                  <a:pt x="38229" y="13583"/>
                </a:cubicBezTo>
                <a:cubicBezTo>
                  <a:pt x="38211" y="13674"/>
                  <a:pt x="38175" y="13764"/>
                  <a:pt x="38157" y="13836"/>
                </a:cubicBezTo>
                <a:lnTo>
                  <a:pt x="38121" y="13927"/>
                </a:lnTo>
                <a:cubicBezTo>
                  <a:pt x="38103" y="13927"/>
                  <a:pt x="38066" y="13927"/>
                  <a:pt x="38048" y="13927"/>
                </a:cubicBezTo>
                <a:lnTo>
                  <a:pt x="37994" y="13927"/>
                </a:lnTo>
                <a:cubicBezTo>
                  <a:pt x="37976" y="13855"/>
                  <a:pt x="37958" y="13782"/>
                  <a:pt x="37940" y="13710"/>
                </a:cubicBezTo>
                <a:cubicBezTo>
                  <a:pt x="37904" y="13619"/>
                  <a:pt x="37885" y="13511"/>
                  <a:pt x="37849" y="13420"/>
                </a:cubicBezTo>
                <a:cubicBezTo>
                  <a:pt x="37795" y="13239"/>
                  <a:pt x="37759" y="13058"/>
                  <a:pt x="37704" y="12859"/>
                </a:cubicBezTo>
                <a:cubicBezTo>
                  <a:pt x="37614" y="12496"/>
                  <a:pt x="37541" y="12116"/>
                  <a:pt x="37487" y="11736"/>
                </a:cubicBezTo>
                <a:cubicBezTo>
                  <a:pt x="37469" y="11627"/>
                  <a:pt x="37451" y="11518"/>
                  <a:pt x="37433" y="11410"/>
                </a:cubicBezTo>
                <a:cubicBezTo>
                  <a:pt x="37415" y="11301"/>
                  <a:pt x="37396" y="11193"/>
                  <a:pt x="37378" y="11084"/>
                </a:cubicBezTo>
                <a:cubicBezTo>
                  <a:pt x="37360" y="11084"/>
                  <a:pt x="37342" y="11084"/>
                  <a:pt x="37342" y="11084"/>
                </a:cubicBezTo>
                <a:lnTo>
                  <a:pt x="37342" y="11084"/>
                </a:lnTo>
                <a:cubicBezTo>
                  <a:pt x="37324" y="11084"/>
                  <a:pt x="37306" y="11084"/>
                  <a:pt x="37306" y="11102"/>
                </a:cubicBezTo>
                <a:cubicBezTo>
                  <a:pt x="37270" y="11283"/>
                  <a:pt x="37270" y="11464"/>
                  <a:pt x="37252" y="11645"/>
                </a:cubicBezTo>
                <a:cubicBezTo>
                  <a:pt x="37233" y="11826"/>
                  <a:pt x="37197" y="12007"/>
                  <a:pt x="37161" y="12189"/>
                </a:cubicBezTo>
                <a:cubicBezTo>
                  <a:pt x="37107" y="12533"/>
                  <a:pt x="37016" y="12895"/>
                  <a:pt x="36907" y="13221"/>
                </a:cubicBezTo>
                <a:cubicBezTo>
                  <a:pt x="36871" y="13329"/>
                  <a:pt x="36853" y="13420"/>
                  <a:pt x="36817" y="13511"/>
                </a:cubicBezTo>
                <a:cubicBezTo>
                  <a:pt x="36799" y="13565"/>
                  <a:pt x="36781" y="13601"/>
                  <a:pt x="36763" y="13655"/>
                </a:cubicBezTo>
                <a:lnTo>
                  <a:pt x="36726" y="13746"/>
                </a:lnTo>
                <a:lnTo>
                  <a:pt x="36690" y="13782"/>
                </a:lnTo>
                <a:cubicBezTo>
                  <a:pt x="36654" y="13800"/>
                  <a:pt x="36600" y="13818"/>
                  <a:pt x="36582" y="13873"/>
                </a:cubicBezTo>
                <a:cubicBezTo>
                  <a:pt x="36545" y="13909"/>
                  <a:pt x="36527" y="14090"/>
                  <a:pt x="36618" y="14108"/>
                </a:cubicBezTo>
                <a:lnTo>
                  <a:pt x="36618" y="14217"/>
                </a:lnTo>
                <a:lnTo>
                  <a:pt x="36618" y="15050"/>
                </a:lnTo>
                <a:cubicBezTo>
                  <a:pt x="36618" y="15158"/>
                  <a:pt x="36618" y="15249"/>
                  <a:pt x="36618" y="15340"/>
                </a:cubicBezTo>
                <a:cubicBezTo>
                  <a:pt x="36600" y="15340"/>
                  <a:pt x="36582" y="15358"/>
                  <a:pt x="36582" y="15358"/>
                </a:cubicBezTo>
                <a:cubicBezTo>
                  <a:pt x="36545" y="15412"/>
                  <a:pt x="36527" y="15448"/>
                  <a:pt x="36527" y="15503"/>
                </a:cubicBezTo>
                <a:cubicBezTo>
                  <a:pt x="36509" y="15539"/>
                  <a:pt x="36509" y="15593"/>
                  <a:pt x="36545" y="15629"/>
                </a:cubicBezTo>
                <a:cubicBezTo>
                  <a:pt x="36545" y="15647"/>
                  <a:pt x="36582" y="15666"/>
                  <a:pt x="36600" y="15666"/>
                </a:cubicBezTo>
                <a:cubicBezTo>
                  <a:pt x="36600" y="15666"/>
                  <a:pt x="36618" y="15666"/>
                  <a:pt x="36636" y="15666"/>
                </a:cubicBezTo>
                <a:cubicBezTo>
                  <a:pt x="36636" y="15684"/>
                  <a:pt x="36636" y="15702"/>
                  <a:pt x="36636" y="15720"/>
                </a:cubicBezTo>
                <a:lnTo>
                  <a:pt x="36636" y="15829"/>
                </a:lnTo>
                <a:cubicBezTo>
                  <a:pt x="36636" y="15883"/>
                  <a:pt x="36636" y="15919"/>
                  <a:pt x="36636" y="15955"/>
                </a:cubicBezTo>
                <a:cubicBezTo>
                  <a:pt x="36636" y="15992"/>
                  <a:pt x="36636" y="16010"/>
                  <a:pt x="36654" y="16046"/>
                </a:cubicBezTo>
                <a:cubicBezTo>
                  <a:pt x="36618" y="16064"/>
                  <a:pt x="36600" y="16100"/>
                  <a:pt x="36582" y="16118"/>
                </a:cubicBezTo>
                <a:cubicBezTo>
                  <a:pt x="36563" y="16155"/>
                  <a:pt x="36545" y="16209"/>
                  <a:pt x="36545" y="16245"/>
                </a:cubicBezTo>
                <a:cubicBezTo>
                  <a:pt x="36527" y="16317"/>
                  <a:pt x="36582" y="16390"/>
                  <a:pt x="36654" y="16390"/>
                </a:cubicBezTo>
                <a:lnTo>
                  <a:pt x="36654" y="16480"/>
                </a:lnTo>
                <a:cubicBezTo>
                  <a:pt x="36654" y="16535"/>
                  <a:pt x="36672" y="16571"/>
                  <a:pt x="36708" y="16607"/>
                </a:cubicBezTo>
                <a:cubicBezTo>
                  <a:pt x="36745" y="16643"/>
                  <a:pt x="36799" y="16680"/>
                  <a:pt x="36853" y="16680"/>
                </a:cubicBezTo>
                <a:lnTo>
                  <a:pt x="36853" y="16734"/>
                </a:lnTo>
                <a:lnTo>
                  <a:pt x="36853" y="16843"/>
                </a:lnTo>
                <a:cubicBezTo>
                  <a:pt x="36853" y="16879"/>
                  <a:pt x="36835" y="16969"/>
                  <a:pt x="36889" y="17006"/>
                </a:cubicBezTo>
                <a:cubicBezTo>
                  <a:pt x="36907" y="17024"/>
                  <a:pt x="36944" y="17024"/>
                  <a:pt x="36962" y="17024"/>
                </a:cubicBezTo>
                <a:lnTo>
                  <a:pt x="36980" y="17024"/>
                </a:lnTo>
                <a:cubicBezTo>
                  <a:pt x="36980" y="17024"/>
                  <a:pt x="36980" y="17042"/>
                  <a:pt x="36980" y="17042"/>
                </a:cubicBezTo>
                <a:cubicBezTo>
                  <a:pt x="36962" y="17078"/>
                  <a:pt x="36962" y="17114"/>
                  <a:pt x="36980" y="17132"/>
                </a:cubicBezTo>
                <a:lnTo>
                  <a:pt x="36980" y="17151"/>
                </a:lnTo>
                <a:cubicBezTo>
                  <a:pt x="36980" y="17169"/>
                  <a:pt x="36980" y="17205"/>
                  <a:pt x="36980" y="17223"/>
                </a:cubicBezTo>
                <a:lnTo>
                  <a:pt x="36980" y="17350"/>
                </a:lnTo>
                <a:lnTo>
                  <a:pt x="36980" y="17585"/>
                </a:lnTo>
                <a:lnTo>
                  <a:pt x="36980" y="18599"/>
                </a:lnTo>
                <a:cubicBezTo>
                  <a:pt x="36944" y="18599"/>
                  <a:pt x="36926" y="18599"/>
                  <a:pt x="36889" y="18599"/>
                </a:cubicBezTo>
                <a:lnTo>
                  <a:pt x="36799" y="18599"/>
                </a:lnTo>
                <a:cubicBezTo>
                  <a:pt x="36817" y="18563"/>
                  <a:pt x="36799" y="18527"/>
                  <a:pt x="36763" y="18491"/>
                </a:cubicBezTo>
                <a:cubicBezTo>
                  <a:pt x="36726" y="18491"/>
                  <a:pt x="36690" y="18491"/>
                  <a:pt x="36654" y="18491"/>
                </a:cubicBezTo>
                <a:cubicBezTo>
                  <a:pt x="36636" y="18473"/>
                  <a:pt x="36600" y="18473"/>
                  <a:pt x="36563" y="18491"/>
                </a:cubicBezTo>
                <a:cubicBezTo>
                  <a:pt x="36491" y="18527"/>
                  <a:pt x="36509" y="18617"/>
                  <a:pt x="36509" y="18690"/>
                </a:cubicBezTo>
                <a:cubicBezTo>
                  <a:pt x="36509" y="18744"/>
                  <a:pt x="36509" y="18762"/>
                  <a:pt x="36509" y="18780"/>
                </a:cubicBezTo>
                <a:lnTo>
                  <a:pt x="36491" y="18817"/>
                </a:lnTo>
                <a:cubicBezTo>
                  <a:pt x="36455" y="18835"/>
                  <a:pt x="36437" y="18871"/>
                  <a:pt x="36419" y="18889"/>
                </a:cubicBezTo>
                <a:lnTo>
                  <a:pt x="36274" y="19052"/>
                </a:lnTo>
                <a:lnTo>
                  <a:pt x="36147" y="19215"/>
                </a:lnTo>
                <a:lnTo>
                  <a:pt x="36093" y="19287"/>
                </a:lnTo>
                <a:cubicBezTo>
                  <a:pt x="36093" y="19251"/>
                  <a:pt x="36093" y="19215"/>
                  <a:pt x="36074" y="19197"/>
                </a:cubicBezTo>
                <a:cubicBezTo>
                  <a:pt x="36038" y="19161"/>
                  <a:pt x="36002" y="19179"/>
                  <a:pt x="35966" y="19179"/>
                </a:cubicBezTo>
                <a:lnTo>
                  <a:pt x="35821" y="19197"/>
                </a:lnTo>
                <a:cubicBezTo>
                  <a:pt x="35803" y="19197"/>
                  <a:pt x="35785" y="19215"/>
                  <a:pt x="35785" y="19233"/>
                </a:cubicBezTo>
                <a:lnTo>
                  <a:pt x="35785" y="19233"/>
                </a:lnTo>
                <a:cubicBezTo>
                  <a:pt x="35767" y="19306"/>
                  <a:pt x="35767" y="19360"/>
                  <a:pt x="35767" y="19414"/>
                </a:cubicBezTo>
                <a:lnTo>
                  <a:pt x="35767" y="19613"/>
                </a:lnTo>
                <a:lnTo>
                  <a:pt x="35767" y="19976"/>
                </a:lnTo>
                <a:lnTo>
                  <a:pt x="35767" y="20338"/>
                </a:lnTo>
                <a:lnTo>
                  <a:pt x="35767" y="20519"/>
                </a:lnTo>
                <a:cubicBezTo>
                  <a:pt x="35767" y="20555"/>
                  <a:pt x="35767" y="20609"/>
                  <a:pt x="35767" y="20646"/>
                </a:cubicBezTo>
                <a:cubicBezTo>
                  <a:pt x="35712" y="20646"/>
                  <a:pt x="35676" y="20646"/>
                  <a:pt x="35622" y="20646"/>
                </a:cubicBezTo>
                <a:lnTo>
                  <a:pt x="35441" y="20646"/>
                </a:lnTo>
                <a:lnTo>
                  <a:pt x="35078" y="20646"/>
                </a:lnTo>
                <a:cubicBezTo>
                  <a:pt x="35060" y="20646"/>
                  <a:pt x="35042" y="20664"/>
                  <a:pt x="35042" y="20682"/>
                </a:cubicBezTo>
                <a:cubicBezTo>
                  <a:pt x="35024" y="20682"/>
                  <a:pt x="35006" y="20682"/>
                  <a:pt x="35006" y="20700"/>
                </a:cubicBezTo>
                <a:cubicBezTo>
                  <a:pt x="34988" y="20754"/>
                  <a:pt x="34988" y="20809"/>
                  <a:pt x="35006" y="20863"/>
                </a:cubicBezTo>
                <a:lnTo>
                  <a:pt x="35006" y="21044"/>
                </a:lnTo>
                <a:lnTo>
                  <a:pt x="35006" y="21406"/>
                </a:lnTo>
                <a:lnTo>
                  <a:pt x="35006" y="21442"/>
                </a:lnTo>
                <a:cubicBezTo>
                  <a:pt x="34988" y="21442"/>
                  <a:pt x="34970" y="21442"/>
                  <a:pt x="34970" y="21442"/>
                </a:cubicBezTo>
                <a:cubicBezTo>
                  <a:pt x="34970" y="21442"/>
                  <a:pt x="34952" y="21461"/>
                  <a:pt x="34934" y="21479"/>
                </a:cubicBezTo>
                <a:cubicBezTo>
                  <a:pt x="34934" y="21479"/>
                  <a:pt x="34934" y="21497"/>
                  <a:pt x="34934" y="21497"/>
                </a:cubicBezTo>
                <a:lnTo>
                  <a:pt x="34934" y="21497"/>
                </a:lnTo>
                <a:cubicBezTo>
                  <a:pt x="34934" y="21569"/>
                  <a:pt x="34915" y="21624"/>
                  <a:pt x="34934" y="21696"/>
                </a:cubicBezTo>
                <a:lnTo>
                  <a:pt x="34934" y="22076"/>
                </a:lnTo>
                <a:lnTo>
                  <a:pt x="34915" y="22076"/>
                </a:lnTo>
                <a:cubicBezTo>
                  <a:pt x="34879" y="22076"/>
                  <a:pt x="34843" y="22076"/>
                  <a:pt x="34825" y="22076"/>
                </a:cubicBezTo>
                <a:lnTo>
                  <a:pt x="34825" y="22040"/>
                </a:lnTo>
                <a:lnTo>
                  <a:pt x="34825" y="21841"/>
                </a:lnTo>
                <a:lnTo>
                  <a:pt x="34825" y="21660"/>
                </a:lnTo>
                <a:cubicBezTo>
                  <a:pt x="34825" y="21605"/>
                  <a:pt x="34807" y="21551"/>
                  <a:pt x="34789" y="21515"/>
                </a:cubicBezTo>
                <a:lnTo>
                  <a:pt x="34789" y="21515"/>
                </a:lnTo>
                <a:cubicBezTo>
                  <a:pt x="34807" y="21497"/>
                  <a:pt x="34807" y="21497"/>
                  <a:pt x="34789" y="21479"/>
                </a:cubicBezTo>
                <a:cubicBezTo>
                  <a:pt x="34771" y="21442"/>
                  <a:pt x="34734" y="21461"/>
                  <a:pt x="34680" y="21461"/>
                </a:cubicBezTo>
                <a:lnTo>
                  <a:pt x="34408" y="21461"/>
                </a:lnTo>
                <a:cubicBezTo>
                  <a:pt x="34390" y="21461"/>
                  <a:pt x="34354" y="21461"/>
                  <a:pt x="34318" y="21461"/>
                </a:cubicBezTo>
                <a:cubicBezTo>
                  <a:pt x="34318" y="21406"/>
                  <a:pt x="34318" y="21370"/>
                  <a:pt x="34318" y="21316"/>
                </a:cubicBezTo>
                <a:cubicBezTo>
                  <a:pt x="34318" y="21261"/>
                  <a:pt x="34300" y="21189"/>
                  <a:pt x="34263" y="21135"/>
                </a:cubicBezTo>
                <a:cubicBezTo>
                  <a:pt x="34227" y="21098"/>
                  <a:pt x="34173" y="21044"/>
                  <a:pt x="34137" y="21008"/>
                </a:cubicBezTo>
                <a:lnTo>
                  <a:pt x="34046" y="20935"/>
                </a:lnTo>
                <a:lnTo>
                  <a:pt x="34028" y="20917"/>
                </a:lnTo>
                <a:cubicBezTo>
                  <a:pt x="34028" y="20899"/>
                  <a:pt x="34028" y="20881"/>
                  <a:pt x="34028" y="20863"/>
                </a:cubicBezTo>
                <a:lnTo>
                  <a:pt x="34028" y="20754"/>
                </a:lnTo>
                <a:lnTo>
                  <a:pt x="34028" y="20519"/>
                </a:lnTo>
                <a:lnTo>
                  <a:pt x="34028" y="20302"/>
                </a:lnTo>
                <a:cubicBezTo>
                  <a:pt x="34028" y="20247"/>
                  <a:pt x="34028" y="20175"/>
                  <a:pt x="34010" y="20102"/>
                </a:cubicBezTo>
                <a:cubicBezTo>
                  <a:pt x="34010" y="20084"/>
                  <a:pt x="34010" y="20084"/>
                  <a:pt x="33992" y="20084"/>
                </a:cubicBezTo>
                <a:cubicBezTo>
                  <a:pt x="33992" y="20048"/>
                  <a:pt x="33974" y="20012"/>
                  <a:pt x="33974" y="19994"/>
                </a:cubicBezTo>
                <a:cubicBezTo>
                  <a:pt x="33938" y="19921"/>
                  <a:pt x="33865" y="19867"/>
                  <a:pt x="33793" y="19867"/>
                </a:cubicBezTo>
                <a:cubicBezTo>
                  <a:pt x="33720" y="19867"/>
                  <a:pt x="33648" y="19903"/>
                  <a:pt x="33630" y="19976"/>
                </a:cubicBezTo>
                <a:lnTo>
                  <a:pt x="33630" y="19976"/>
                </a:lnTo>
                <a:lnTo>
                  <a:pt x="33630" y="19650"/>
                </a:lnTo>
                <a:lnTo>
                  <a:pt x="33630" y="19251"/>
                </a:lnTo>
                <a:lnTo>
                  <a:pt x="33630" y="19052"/>
                </a:lnTo>
                <a:cubicBezTo>
                  <a:pt x="33630" y="18998"/>
                  <a:pt x="33630" y="18961"/>
                  <a:pt x="33630" y="18907"/>
                </a:cubicBezTo>
                <a:cubicBezTo>
                  <a:pt x="33666" y="18907"/>
                  <a:pt x="33702" y="18907"/>
                  <a:pt x="33738" y="18871"/>
                </a:cubicBezTo>
                <a:cubicBezTo>
                  <a:pt x="33775" y="18835"/>
                  <a:pt x="33793" y="18780"/>
                  <a:pt x="33793" y="18708"/>
                </a:cubicBezTo>
                <a:cubicBezTo>
                  <a:pt x="33775" y="18654"/>
                  <a:pt x="33738" y="18599"/>
                  <a:pt x="33684" y="18563"/>
                </a:cubicBezTo>
                <a:cubicBezTo>
                  <a:pt x="33666" y="18545"/>
                  <a:pt x="33630" y="18527"/>
                  <a:pt x="33612" y="18509"/>
                </a:cubicBezTo>
                <a:lnTo>
                  <a:pt x="33557" y="18491"/>
                </a:lnTo>
                <a:cubicBezTo>
                  <a:pt x="33358" y="18038"/>
                  <a:pt x="33159" y="17585"/>
                  <a:pt x="32978" y="17114"/>
                </a:cubicBezTo>
                <a:cubicBezTo>
                  <a:pt x="32887" y="16879"/>
                  <a:pt x="32797" y="16643"/>
                  <a:pt x="32706" y="16390"/>
                </a:cubicBezTo>
                <a:cubicBezTo>
                  <a:pt x="32616" y="16155"/>
                  <a:pt x="32543" y="15937"/>
                  <a:pt x="32471" y="15684"/>
                </a:cubicBezTo>
                <a:cubicBezTo>
                  <a:pt x="32434" y="15557"/>
                  <a:pt x="32416" y="15412"/>
                  <a:pt x="32398" y="15285"/>
                </a:cubicBezTo>
                <a:cubicBezTo>
                  <a:pt x="32398" y="15213"/>
                  <a:pt x="32380" y="15140"/>
                  <a:pt x="32362" y="15068"/>
                </a:cubicBezTo>
                <a:cubicBezTo>
                  <a:pt x="32362" y="15014"/>
                  <a:pt x="32362" y="14996"/>
                  <a:pt x="32362" y="14959"/>
                </a:cubicBezTo>
                <a:cubicBezTo>
                  <a:pt x="32398" y="14887"/>
                  <a:pt x="32362" y="14814"/>
                  <a:pt x="32290" y="14796"/>
                </a:cubicBezTo>
                <a:cubicBezTo>
                  <a:pt x="32271" y="14796"/>
                  <a:pt x="32253" y="14796"/>
                  <a:pt x="32253" y="14796"/>
                </a:cubicBezTo>
                <a:cubicBezTo>
                  <a:pt x="32253" y="14706"/>
                  <a:pt x="32253" y="14615"/>
                  <a:pt x="32253" y="14543"/>
                </a:cubicBezTo>
                <a:cubicBezTo>
                  <a:pt x="32253" y="14416"/>
                  <a:pt x="32235" y="14307"/>
                  <a:pt x="32217" y="14199"/>
                </a:cubicBezTo>
                <a:cubicBezTo>
                  <a:pt x="32217" y="13963"/>
                  <a:pt x="32199" y="13746"/>
                  <a:pt x="32163" y="13529"/>
                </a:cubicBezTo>
                <a:cubicBezTo>
                  <a:pt x="32163" y="13474"/>
                  <a:pt x="32163" y="13402"/>
                  <a:pt x="32145" y="13348"/>
                </a:cubicBezTo>
                <a:cubicBezTo>
                  <a:pt x="32145" y="13275"/>
                  <a:pt x="32145" y="13275"/>
                  <a:pt x="32145" y="13257"/>
                </a:cubicBezTo>
                <a:cubicBezTo>
                  <a:pt x="32145" y="13221"/>
                  <a:pt x="32145" y="13185"/>
                  <a:pt x="32127" y="13166"/>
                </a:cubicBezTo>
                <a:lnTo>
                  <a:pt x="32108" y="13166"/>
                </a:lnTo>
                <a:lnTo>
                  <a:pt x="32108" y="13166"/>
                </a:lnTo>
                <a:cubicBezTo>
                  <a:pt x="32090" y="13148"/>
                  <a:pt x="32072" y="13148"/>
                  <a:pt x="32054" y="13166"/>
                </a:cubicBezTo>
                <a:cubicBezTo>
                  <a:pt x="32018" y="13166"/>
                  <a:pt x="32000" y="13166"/>
                  <a:pt x="31982" y="13185"/>
                </a:cubicBezTo>
                <a:lnTo>
                  <a:pt x="31982" y="13185"/>
                </a:lnTo>
                <a:cubicBezTo>
                  <a:pt x="31964" y="13185"/>
                  <a:pt x="31945" y="13185"/>
                  <a:pt x="31945" y="13185"/>
                </a:cubicBezTo>
                <a:cubicBezTo>
                  <a:pt x="31909" y="13293"/>
                  <a:pt x="31891" y="13420"/>
                  <a:pt x="31891" y="13529"/>
                </a:cubicBezTo>
                <a:cubicBezTo>
                  <a:pt x="31873" y="13655"/>
                  <a:pt x="31873" y="13782"/>
                  <a:pt x="31855" y="13909"/>
                </a:cubicBezTo>
                <a:cubicBezTo>
                  <a:pt x="31819" y="14144"/>
                  <a:pt x="31801" y="14380"/>
                  <a:pt x="31764" y="14633"/>
                </a:cubicBezTo>
                <a:cubicBezTo>
                  <a:pt x="31764" y="14688"/>
                  <a:pt x="31746" y="14760"/>
                  <a:pt x="31746" y="14814"/>
                </a:cubicBezTo>
                <a:lnTo>
                  <a:pt x="31692" y="14833"/>
                </a:lnTo>
                <a:cubicBezTo>
                  <a:pt x="31656" y="14851"/>
                  <a:pt x="31638" y="14887"/>
                  <a:pt x="31620" y="14923"/>
                </a:cubicBezTo>
                <a:cubicBezTo>
                  <a:pt x="31620" y="14941"/>
                  <a:pt x="31620" y="14959"/>
                  <a:pt x="31620" y="14977"/>
                </a:cubicBezTo>
                <a:cubicBezTo>
                  <a:pt x="31620" y="14996"/>
                  <a:pt x="31620" y="15014"/>
                  <a:pt x="31620" y="15014"/>
                </a:cubicBezTo>
                <a:cubicBezTo>
                  <a:pt x="31601" y="15122"/>
                  <a:pt x="31601" y="15249"/>
                  <a:pt x="31583" y="15340"/>
                </a:cubicBezTo>
                <a:cubicBezTo>
                  <a:pt x="31565" y="15466"/>
                  <a:pt x="31547" y="15593"/>
                  <a:pt x="31511" y="15702"/>
                </a:cubicBezTo>
                <a:cubicBezTo>
                  <a:pt x="31438" y="15937"/>
                  <a:pt x="31348" y="16155"/>
                  <a:pt x="31239" y="16372"/>
                </a:cubicBezTo>
                <a:cubicBezTo>
                  <a:pt x="31040" y="16843"/>
                  <a:pt x="30859" y="17314"/>
                  <a:pt x="30642" y="17766"/>
                </a:cubicBezTo>
                <a:cubicBezTo>
                  <a:pt x="30515" y="18020"/>
                  <a:pt x="30406" y="18273"/>
                  <a:pt x="30261" y="18509"/>
                </a:cubicBezTo>
                <a:cubicBezTo>
                  <a:pt x="30225" y="18509"/>
                  <a:pt x="30171" y="18509"/>
                  <a:pt x="30135" y="18509"/>
                </a:cubicBezTo>
                <a:cubicBezTo>
                  <a:pt x="30080" y="18527"/>
                  <a:pt x="30026" y="18545"/>
                  <a:pt x="29990" y="18581"/>
                </a:cubicBezTo>
                <a:cubicBezTo>
                  <a:pt x="29953" y="18599"/>
                  <a:pt x="29953" y="18617"/>
                  <a:pt x="29972" y="18654"/>
                </a:cubicBezTo>
                <a:cubicBezTo>
                  <a:pt x="29953" y="18672"/>
                  <a:pt x="29953" y="18708"/>
                  <a:pt x="29972" y="18744"/>
                </a:cubicBezTo>
                <a:lnTo>
                  <a:pt x="29972" y="18907"/>
                </a:lnTo>
                <a:lnTo>
                  <a:pt x="29972" y="19215"/>
                </a:lnTo>
                <a:lnTo>
                  <a:pt x="29972" y="19813"/>
                </a:lnTo>
                <a:cubicBezTo>
                  <a:pt x="29935" y="19795"/>
                  <a:pt x="29899" y="19795"/>
                  <a:pt x="29863" y="19813"/>
                </a:cubicBezTo>
                <a:cubicBezTo>
                  <a:pt x="29809" y="19813"/>
                  <a:pt x="29772" y="19813"/>
                  <a:pt x="29736" y="19831"/>
                </a:cubicBezTo>
                <a:cubicBezTo>
                  <a:pt x="29682" y="19849"/>
                  <a:pt x="29664" y="19867"/>
                  <a:pt x="29627" y="19885"/>
                </a:cubicBezTo>
                <a:lnTo>
                  <a:pt x="29627" y="19885"/>
                </a:lnTo>
                <a:cubicBezTo>
                  <a:pt x="29646" y="19885"/>
                  <a:pt x="29646" y="19867"/>
                  <a:pt x="29646" y="19849"/>
                </a:cubicBezTo>
                <a:cubicBezTo>
                  <a:pt x="29591" y="19722"/>
                  <a:pt x="29537" y="19595"/>
                  <a:pt x="29483" y="19469"/>
                </a:cubicBezTo>
                <a:cubicBezTo>
                  <a:pt x="29428" y="19342"/>
                  <a:pt x="29374" y="19215"/>
                  <a:pt x="29320" y="19070"/>
                </a:cubicBezTo>
                <a:cubicBezTo>
                  <a:pt x="29211" y="18817"/>
                  <a:pt x="29120" y="18563"/>
                  <a:pt x="29048" y="18291"/>
                </a:cubicBezTo>
                <a:cubicBezTo>
                  <a:pt x="28885" y="17748"/>
                  <a:pt x="28776" y="17205"/>
                  <a:pt x="28686" y="16662"/>
                </a:cubicBezTo>
                <a:cubicBezTo>
                  <a:pt x="28668" y="16499"/>
                  <a:pt x="28650" y="16354"/>
                  <a:pt x="28631" y="16191"/>
                </a:cubicBezTo>
                <a:cubicBezTo>
                  <a:pt x="28631" y="16118"/>
                  <a:pt x="28613" y="16046"/>
                  <a:pt x="28613" y="15973"/>
                </a:cubicBezTo>
                <a:cubicBezTo>
                  <a:pt x="28613" y="15901"/>
                  <a:pt x="28613" y="15865"/>
                  <a:pt x="28613" y="15829"/>
                </a:cubicBezTo>
                <a:lnTo>
                  <a:pt x="28613" y="15829"/>
                </a:lnTo>
                <a:lnTo>
                  <a:pt x="28613" y="15756"/>
                </a:lnTo>
                <a:cubicBezTo>
                  <a:pt x="28613" y="15738"/>
                  <a:pt x="28595" y="15647"/>
                  <a:pt x="28541" y="15647"/>
                </a:cubicBezTo>
                <a:cubicBezTo>
                  <a:pt x="28487" y="15629"/>
                  <a:pt x="28414" y="15738"/>
                  <a:pt x="28414" y="15792"/>
                </a:cubicBezTo>
                <a:cubicBezTo>
                  <a:pt x="28396" y="15955"/>
                  <a:pt x="28378" y="16118"/>
                  <a:pt x="28360" y="16281"/>
                </a:cubicBezTo>
                <a:cubicBezTo>
                  <a:pt x="28324" y="16426"/>
                  <a:pt x="28305" y="16607"/>
                  <a:pt x="28269" y="16770"/>
                </a:cubicBezTo>
                <a:cubicBezTo>
                  <a:pt x="28233" y="17114"/>
                  <a:pt x="28161" y="17440"/>
                  <a:pt x="28088" y="17766"/>
                </a:cubicBezTo>
                <a:cubicBezTo>
                  <a:pt x="27943" y="18364"/>
                  <a:pt x="27744" y="18961"/>
                  <a:pt x="27472" y="19505"/>
                </a:cubicBezTo>
                <a:cubicBezTo>
                  <a:pt x="27382" y="19668"/>
                  <a:pt x="27291" y="19813"/>
                  <a:pt x="27201" y="19958"/>
                </a:cubicBezTo>
                <a:cubicBezTo>
                  <a:pt x="27110" y="20084"/>
                  <a:pt x="27002" y="20229"/>
                  <a:pt x="26911" y="20374"/>
                </a:cubicBezTo>
                <a:cubicBezTo>
                  <a:pt x="26875" y="20374"/>
                  <a:pt x="26857" y="20392"/>
                  <a:pt x="26820" y="20392"/>
                </a:cubicBezTo>
                <a:cubicBezTo>
                  <a:pt x="26784" y="20428"/>
                  <a:pt x="26748" y="20465"/>
                  <a:pt x="26748" y="20501"/>
                </a:cubicBezTo>
                <a:cubicBezTo>
                  <a:pt x="26730" y="20555"/>
                  <a:pt x="26712" y="20591"/>
                  <a:pt x="26730" y="20646"/>
                </a:cubicBezTo>
                <a:cubicBezTo>
                  <a:pt x="26730" y="20664"/>
                  <a:pt x="26748" y="20682"/>
                  <a:pt x="26766" y="20700"/>
                </a:cubicBezTo>
                <a:cubicBezTo>
                  <a:pt x="26802" y="20718"/>
                  <a:pt x="26820" y="20700"/>
                  <a:pt x="26839" y="20718"/>
                </a:cubicBezTo>
                <a:lnTo>
                  <a:pt x="26839" y="20718"/>
                </a:lnTo>
                <a:cubicBezTo>
                  <a:pt x="26839" y="20754"/>
                  <a:pt x="26839" y="20791"/>
                  <a:pt x="26839" y="20827"/>
                </a:cubicBezTo>
                <a:lnTo>
                  <a:pt x="26839" y="21026"/>
                </a:lnTo>
                <a:lnTo>
                  <a:pt x="26839" y="21406"/>
                </a:lnTo>
                <a:lnTo>
                  <a:pt x="26839" y="21787"/>
                </a:lnTo>
                <a:lnTo>
                  <a:pt x="26839" y="21986"/>
                </a:lnTo>
                <a:cubicBezTo>
                  <a:pt x="26839" y="22040"/>
                  <a:pt x="26839" y="22076"/>
                  <a:pt x="26839" y="22131"/>
                </a:cubicBezTo>
                <a:cubicBezTo>
                  <a:pt x="26784" y="22149"/>
                  <a:pt x="26730" y="22185"/>
                  <a:pt x="26694" y="22257"/>
                </a:cubicBezTo>
                <a:cubicBezTo>
                  <a:pt x="26676" y="22312"/>
                  <a:pt x="26658" y="22439"/>
                  <a:pt x="26748" y="22475"/>
                </a:cubicBezTo>
                <a:lnTo>
                  <a:pt x="26784" y="22475"/>
                </a:lnTo>
                <a:cubicBezTo>
                  <a:pt x="26784" y="22475"/>
                  <a:pt x="26802" y="22457"/>
                  <a:pt x="26802" y="22457"/>
                </a:cubicBezTo>
                <a:cubicBezTo>
                  <a:pt x="26820" y="22457"/>
                  <a:pt x="26820" y="22457"/>
                  <a:pt x="26820" y="22475"/>
                </a:cubicBezTo>
                <a:cubicBezTo>
                  <a:pt x="26820" y="22493"/>
                  <a:pt x="26820" y="22529"/>
                  <a:pt x="26820" y="22547"/>
                </a:cubicBezTo>
                <a:lnTo>
                  <a:pt x="26820" y="22620"/>
                </a:lnTo>
                <a:lnTo>
                  <a:pt x="26820" y="22783"/>
                </a:lnTo>
                <a:cubicBezTo>
                  <a:pt x="26820" y="22819"/>
                  <a:pt x="26820" y="22873"/>
                  <a:pt x="26839" y="22927"/>
                </a:cubicBezTo>
                <a:cubicBezTo>
                  <a:pt x="26857" y="22927"/>
                  <a:pt x="26875" y="22927"/>
                  <a:pt x="26893" y="22927"/>
                </a:cubicBezTo>
                <a:lnTo>
                  <a:pt x="26929" y="22946"/>
                </a:lnTo>
                <a:lnTo>
                  <a:pt x="26965" y="22946"/>
                </a:lnTo>
                <a:cubicBezTo>
                  <a:pt x="26947" y="23054"/>
                  <a:pt x="26947" y="23163"/>
                  <a:pt x="26965" y="23253"/>
                </a:cubicBezTo>
                <a:lnTo>
                  <a:pt x="26965" y="25970"/>
                </a:lnTo>
                <a:lnTo>
                  <a:pt x="26965" y="26404"/>
                </a:lnTo>
                <a:lnTo>
                  <a:pt x="26965" y="26640"/>
                </a:lnTo>
                <a:lnTo>
                  <a:pt x="26965" y="26821"/>
                </a:lnTo>
                <a:cubicBezTo>
                  <a:pt x="26929" y="26839"/>
                  <a:pt x="26911" y="26857"/>
                  <a:pt x="26875" y="26857"/>
                </a:cubicBezTo>
                <a:cubicBezTo>
                  <a:pt x="26839" y="26875"/>
                  <a:pt x="26802" y="26893"/>
                  <a:pt x="26766" y="26893"/>
                </a:cubicBezTo>
                <a:cubicBezTo>
                  <a:pt x="26676" y="26912"/>
                  <a:pt x="26603" y="26948"/>
                  <a:pt x="26531" y="27002"/>
                </a:cubicBezTo>
                <a:cubicBezTo>
                  <a:pt x="26476" y="27093"/>
                  <a:pt x="26440" y="27219"/>
                  <a:pt x="26440" y="27328"/>
                </a:cubicBezTo>
                <a:lnTo>
                  <a:pt x="26440" y="27527"/>
                </a:lnTo>
                <a:cubicBezTo>
                  <a:pt x="26440" y="27545"/>
                  <a:pt x="26440" y="27582"/>
                  <a:pt x="26440" y="27618"/>
                </a:cubicBezTo>
                <a:lnTo>
                  <a:pt x="26440" y="27654"/>
                </a:lnTo>
                <a:cubicBezTo>
                  <a:pt x="26440" y="27672"/>
                  <a:pt x="26458" y="27690"/>
                  <a:pt x="26458" y="27708"/>
                </a:cubicBezTo>
                <a:cubicBezTo>
                  <a:pt x="26476" y="27745"/>
                  <a:pt x="26513" y="27745"/>
                  <a:pt x="26531" y="27726"/>
                </a:cubicBezTo>
                <a:cubicBezTo>
                  <a:pt x="26549" y="27726"/>
                  <a:pt x="26549" y="27726"/>
                  <a:pt x="26567" y="27726"/>
                </a:cubicBezTo>
                <a:cubicBezTo>
                  <a:pt x="26585" y="27745"/>
                  <a:pt x="26603" y="27763"/>
                  <a:pt x="26621" y="27781"/>
                </a:cubicBezTo>
                <a:cubicBezTo>
                  <a:pt x="26658" y="27817"/>
                  <a:pt x="26694" y="27853"/>
                  <a:pt x="26712" y="27908"/>
                </a:cubicBezTo>
                <a:cubicBezTo>
                  <a:pt x="26748" y="28016"/>
                  <a:pt x="26784" y="28143"/>
                  <a:pt x="26802" y="28270"/>
                </a:cubicBezTo>
                <a:cubicBezTo>
                  <a:pt x="26875" y="28523"/>
                  <a:pt x="26929" y="28795"/>
                  <a:pt x="26983" y="29048"/>
                </a:cubicBezTo>
                <a:cubicBezTo>
                  <a:pt x="27002" y="29121"/>
                  <a:pt x="27020" y="29193"/>
                  <a:pt x="27038" y="29284"/>
                </a:cubicBezTo>
                <a:cubicBezTo>
                  <a:pt x="27038" y="29356"/>
                  <a:pt x="27074" y="29447"/>
                  <a:pt x="27110" y="29501"/>
                </a:cubicBezTo>
                <a:lnTo>
                  <a:pt x="27110" y="29501"/>
                </a:lnTo>
                <a:cubicBezTo>
                  <a:pt x="27110" y="29519"/>
                  <a:pt x="27110" y="29537"/>
                  <a:pt x="27146" y="29556"/>
                </a:cubicBezTo>
                <a:cubicBezTo>
                  <a:pt x="27201" y="29556"/>
                  <a:pt x="27273" y="29556"/>
                  <a:pt x="27328" y="29556"/>
                </a:cubicBezTo>
                <a:lnTo>
                  <a:pt x="27491" y="29556"/>
                </a:lnTo>
                <a:lnTo>
                  <a:pt x="27491" y="29755"/>
                </a:lnTo>
                <a:lnTo>
                  <a:pt x="27491" y="30063"/>
                </a:lnTo>
                <a:lnTo>
                  <a:pt x="27491" y="35206"/>
                </a:lnTo>
                <a:cubicBezTo>
                  <a:pt x="27491" y="35405"/>
                  <a:pt x="27491" y="35604"/>
                  <a:pt x="27491" y="35785"/>
                </a:cubicBezTo>
                <a:cubicBezTo>
                  <a:pt x="27491" y="35803"/>
                  <a:pt x="27491" y="35803"/>
                  <a:pt x="27491" y="35803"/>
                </a:cubicBezTo>
                <a:cubicBezTo>
                  <a:pt x="27491" y="35821"/>
                  <a:pt x="27491" y="35858"/>
                  <a:pt x="27491" y="35876"/>
                </a:cubicBezTo>
                <a:cubicBezTo>
                  <a:pt x="27491" y="35894"/>
                  <a:pt x="27491" y="35912"/>
                  <a:pt x="27491" y="35930"/>
                </a:cubicBezTo>
                <a:lnTo>
                  <a:pt x="27491" y="35984"/>
                </a:lnTo>
                <a:cubicBezTo>
                  <a:pt x="27418" y="35984"/>
                  <a:pt x="27328" y="35966"/>
                  <a:pt x="27237" y="35966"/>
                </a:cubicBezTo>
                <a:cubicBezTo>
                  <a:pt x="27146" y="35966"/>
                  <a:pt x="27038" y="35966"/>
                  <a:pt x="26929" y="35966"/>
                </a:cubicBezTo>
                <a:cubicBezTo>
                  <a:pt x="26893" y="35966"/>
                  <a:pt x="26857" y="36003"/>
                  <a:pt x="26875" y="36039"/>
                </a:cubicBezTo>
                <a:cubicBezTo>
                  <a:pt x="26893" y="36129"/>
                  <a:pt x="26839" y="36220"/>
                  <a:pt x="26766" y="36274"/>
                </a:cubicBezTo>
                <a:cubicBezTo>
                  <a:pt x="26676" y="36328"/>
                  <a:pt x="26567" y="36347"/>
                  <a:pt x="26440" y="36347"/>
                </a:cubicBezTo>
                <a:lnTo>
                  <a:pt x="26169" y="36347"/>
                </a:lnTo>
                <a:lnTo>
                  <a:pt x="26150" y="36310"/>
                </a:lnTo>
                <a:cubicBezTo>
                  <a:pt x="26150" y="36310"/>
                  <a:pt x="26132" y="36292"/>
                  <a:pt x="26132" y="36292"/>
                </a:cubicBezTo>
                <a:cubicBezTo>
                  <a:pt x="26132" y="36274"/>
                  <a:pt x="26114" y="36256"/>
                  <a:pt x="26096" y="36256"/>
                </a:cubicBezTo>
                <a:cubicBezTo>
                  <a:pt x="26078" y="36238"/>
                  <a:pt x="26078" y="36220"/>
                  <a:pt x="26078" y="36184"/>
                </a:cubicBezTo>
                <a:lnTo>
                  <a:pt x="26078" y="36184"/>
                </a:lnTo>
                <a:cubicBezTo>
                  <a:pt x="26096" y="36165"/>
                  <a:pt x="26078" y="36129"/>
                  <a:pt x="26042" y="36129"/>
                </a:cubicBezTo>
                <a:cubicBezTo>
                  <a:pt x="25915" y="36129"/>
                  <a:pt x="25915" y="35948"/>
                  <a:pt x="25933" y="35858"/>
                </a:cubicBezTo>
                <a:cubicBezTo>
                  <a:pt x="25951" y="35731"/>
                  <a:pt x="26006" y="35604"/>
                  <a:pt x="26114" y="35514"/>
                </a:cubicBezTo>
                <a:cubicBezTo>
                  <a:pt x="26150" y="35477"/>
                  <a:pt x="26132" y="35423"/>
                  <a:pt x="26096" y="35423"/>
                </a:cubicBezTo>
                <a:lnTo>
                  <a:pt x="25824" y="35314"/>
                </a:lnTo>
                <a:cubicBezTo>
                  <a:pt x="25824" y="35188"/>
                  <a:pt x="25806" y="35079"/>
                  <a:pt x="25770" y="34970"/>
                </a:cubicBezTo>
                <a:cubicBezTo>
                  <a:pt x="25716" y="34862"/>
                  <a:pt x="25607" y="34807"/>
                  <a:pt x="25498" y="34789"/>
                </a:cubicBezTo>
                <a:cubicBezTo>
                  <a:pt x="25390" y="34807"/>
                  <a:pt x="25281" y="34880"/>
                  <a:pt x="25245" y="34988"/>
                </a:cubicBezTo>
                <a:cubicBezTo>
                  <a:pt x="25191" y="35097"/>
                  <a:pt x="25154" y="35242"/>
                  <a:pt x="25154" y="35369"/>
                </a:cubicBezTo>
                <a:cubicBezTo>
                  <a:pt x="25136" y="35514"/>
                  <a:pt x="25118" y="35658"/>
                  <a:pt x="25118" y="35785"/>
                </a:cubicBezTo>
                <a:cubicBezTo>
                  <a:pt x="25082" y="35785"/>
                  <a:pt x="25064" y="35803"/>
                  <a:pt x="25028" y="35803"/>
                </a:cubicBezTo>
                <a:cubicBezTo>
                  <a:pt x="24991" y="35821"/>
                  <a:pt x="24955" y="35858"/>
                  <a:pt x="24901" y="35876"/>
                </a:cubicBezTo>
                <a:cubicBezTo>
                  <a:pt x="24792" y="35912"/>
                  <a:pt x="24756" y="35767"/>
                  <a:pt x="24756" y="35695"/>
                </a:cubicBezTo>
                <a:cubicBezTo>
                  <a:pt x="24756" y="35568"/>
                  <a:pt x="24828" y="35423"/>
                  <a:pt x="24756" y="35296"/>
                </a:cubicBezTo>
                <a:cubicBezTo>
                  <a:pt x="24702" y="35224"/>
                  <a:pt x="24629" y="35169"/>
                  <a:pt x="24539" y="35169"/>
                </a:cubicBezTo>
                <a:cubicBezTo>
                  <a:pt x="24448" y="35151"/>
                  <a:pt x="24376" y="35169"/>
                  <a:pt x="24303" y="35224"/>
                </a:cubicBezTo>
                <a:cubicBezTo>
                  <a:pt x="24267" y="35097"/>
                  <a:pt x="24285" y="34952"/>
                  <a:pt x="24213" y="34825"/>
                </a:cubicBezTo>
                <a:cubicBezTo>
                  <a:pt x="24176" y="34717"/>
                  <a:pt x="24068" y="34644"/>
                  <a:pt x="23941" y="34626"/>
                </a:cubicBezTo>
                <a:cubicBezTo>
                  <a:pt x="23923" y="34518"/>
                  <a:pt x="23905" y="34409"/>
                  <a:pt x="23869" y="34300"/>
                </a:cubicBezTo>
                <a:cubicBezTo>
                  <a:pt x="23832" y="34210"/>
                  <a:pt x="23832" y="34083"/>
                  <a:pt x="23923" y="34029"/>
                </a:cubicBezTo>
                <a:cubicBezTo>
                  <a:pt x="23941" y="34010"/>
                  <a:pt x="23941" y="33956"/>
                  <a:pt x="23923" y="33956"/>
                </a:cubicBezTo>
                <a:lnTo>
                  <a:pt x="23887" y="33956"/>
                </a:lnTo>
                <a:cubicBezTo>
                  <a:pt x="23814" y="33956"/>
                  <a:pt x="23742" y="33920"/>
                  <a:pt x="23688" y="33866"/>
                </a:cubicBezTo>
                <a:cubicBezTo>
                  <a:pt x="23669" y="33847"/>
                  <a:pt x="23669" y="33811"/>
                  <a:pt x="23669" y="33775"/>
                </a:cubicBezTo>
                <a:cubicBezTo>
                  <a:pt x="23688" y="33739"/>
                  <a:pt x="23742" y="33721"/>
                  <a:pt x="23760" y="33684"/>
                </a:cubicBezTo>
                <a:cubicBezTo>
                  <a:pt x="23796" y="33630"/>
                  <a:pt x="23796" y="33540"/>
                  <a:pt x="23760" y="33485"/>
                </a:cubicBezTo>
                <a:cubicBezTo>
                  <a:pt x="23724" y="33431"/>
                  <a:pt x="23669" y="33395"/>
                  <a:pt x="23615" y="33377"/>
                </a:cubicBezTo>
                <a:cubicBezTo>
                  <a:pt x="23651" y="33322"/>
                  <a:pt x="23651" y="33268"/>
                  <a:pt x="23633" y="33214"/>
                </a:cubicBezTo>
                <a:cubicBezTo>
                  <a:pt x="23488" y="33232"/>
                  <a:pt x="23380" y="33123"/>
                  <a:pt x="23398" y="32996"/>
                </a:cubicBezTo>
                <a:cubicBezTo>
                  <a:pt x="23362" y="32906"/>
                  <a:pt x="23235" y="32870"/>
                  <a:pt x="23199" y="32779"/>
                </a:cubicBezTo>
                <a:cubicBezTo>
                  <a:pt x="23199" y="32725"/>
                  <a:pt x="23199" y="32670"/>
                  <a:pt x="23199" y="32634"/>
                </a:cubicBezTo>
                <a:cubicBezTo>
                  <a:pt x="23199" y="32580"/>
                  <a:pt x="23217" y="32525"/>
                  <a:pt x="23235" y="32453"/>
                </a:cubicBezTo>
                <a:cubicBezTo>
                  <a:pt x="23253" y="32363"/>
                  <a:pt x="23217" y="32254"/>
                  <a:pt x="23144" y="32200"/>
                </a:cubicBezTo>
                <a:cubicBezTo>
                  <a:pt x="23090" y="32145"/>
                  <a:pt x="22999" y="32145"/>
                  <a:pt x="22945" y="32200"/>
                </a:cubicBezTo>
                <a:cubicBezTo>
                  <a:pt x="22746" y="32200"/>
                  <a:pt x="22655" y="32471"/>
                  <a:pt x="22565" y="32616"/>
                </a:cubicBezTo>
                <a:cubicBezTo>
                  <a:pt x="22529" y="32707"/>
                  <a:pt x="22474" y="32779"/>
                  <a:pt x="22402" y="32851"/>
                </a:cubicBezTo>
                <a:cubicBezTo>
                  <a:pt x="22384" y="32851"/>
                  <a:pt x="22366" y="32870"/>
                  <a:pt x="22329" y="32870"/>
                </a:cubicBezTo>
                <a:cubicBezTo>
                  <a:pt x="22293" y="32870"/>
                  <a:pt x="22239" y="32870"/>
                  <a:pt x="22203" y="32870"/>
                </a:cubicBezTo>
                <a:cubicBezTo>
                  <a:pt x="22112" y="32870"/>
                  <a:pt x="22040" y="32888"/>
                  <a:pt x="21967" y="32924"/>
                </a:cubicBezTo>
                <a:cubicBezTo>
                  <a:pt x="21822" y="33033"/>
                  <a:pt x="21714" y="33141"/>
                  <a:pt x="21623" y="33286"/>
                </a:cubicBezTo>
                <a:cubicBezTo>
                  <a:pt x="21569" y="33377"/>
                  <a:pt x="21514" y="33449"/>
                  <a:pt x="21460" y="33522"/>
                </a:cubicBezTo>
                <a:cubicBezTo>
                  <a:pt x="21406" y="33612"/>
                  <a:pt x="21370" y="33684"/>
                  <a:pt x="21333" y="33775"/>
                </a:cubicBezTo>
                <a:cubicBezTo>
                  <a:pt x="21225" y="34065"/>
                  <a:pt x="21116" y="34355"/>
                  <a:pt x="21044" y="34644"/>
                </a:cubicBezTo>
                <a:cubicBezTo>
                  <a:pt x="20989" y="34807"/>
                  <a:pt x="20935" y="34952"/>
                  <a:pt x="20844" y="35097"/>
                </a:cubicBezTo>
                <a:cubicBezTo>
                  <a:pt x="20790" y="35206"/>
                  <a:pt x="20718" y="35296"/>
                  <a:pt x="20645" y="35387"/>
                </a:cubicBezTo>
                <a:cubicBezTo>
                  <a:pt x="20627" y="35169"/>
                  <a:pt x="20627" y="34952"/>
                  <a:pt x="20609" y="34753"/>
                </a:cubicBezTo>
                <a:cubicBezTo>
                  <a:pt x="20591" y="34536"/>
                  <a:pt x="20591" y="34264"/>
                  <a:pt x="20591" y="34029"/>
                </a:cubicBezTo>
                <a:cubicBezTo>
                  <a:pt x="20591" y="33829"/>
                  <a:pt x="20663" y="33630"/>
                  <a:pt x="20772" y="33467"/>
                </a:cubicBezTo>
                <a:cubicBezTo>
                  <a:pt x="20808" y="33431"/>
                  <a:pt x="20772" y="33395"/>
                  <a:pt x="20736" y="33395"/>
                </a:cubicBezTo>
                <a:cubicBezTo>
                  <a:pt x="20699" y="33395"/>
                  <a:pt x="20699" y="33340"/>
                  <a:pt x="20699" y="33322"/>
                </a:cubicBezTo>
                <a:cubicBezTo>
                  <a:pt x="20699" y="33286"/>
                  <a:pt x="20718" y="33214"/>
                  <a:pt x="20699" y="33159"/>
                </a:cubicBezTo>
                <a:cubicBezTo>
                  <a:pt x="20681" y="33033"/>
                  <a:pt x="20573" y="33014"/>
                  <a:pt x="20482" y="32978"/>
                </a:cubicBezTo>
                <a:cubicBezTo>
                  <a:pt x="20446" y="32978"/>
                  <a:pt x="20410" y="32960"/>
                  <a:pt x="20392" y="32906"/>
                </a:cubicBezTo>
                <a:cubicBezTo>
                  <a:pt x="20392" y="32870"/>
                  <a:pt x="20410" y="32815"/>
                  <a:pt x="20428" y="32779"/>
                </a:cubicBezTo>
                <a:cubicBezTo>
                  <a:pt x="20482" y="32688"/>
                  <a:pt x="20573" y="32580"/>
                  <a:pt x="20518" y="32453"/>
                </a:cubicBezTo>
                <a:cubicBezTo>
                  <a:pt x="20500" y="32381"/>
                  <a:pt x="20428" y="32326"/>
                  <a:pt x="20337" y="32308"/>
                </a:cubicBezTo>
                <a:cubicBezTo>
                  <a:pt x="20374" y="32163"/>
                  <a:pt x="20355" y="32037"/>
                  <a:pt x="20283" y="31910"/>
                </a:cubicBezTo>
                <a:cubicBezTo>
                  <a:pt x="20247" y="31837"/>
                  <a:pt x="20192" y="31783"/>
                  <a:pt x="20120" y="31747"/>
                </a:cubicBezTo>
                <a:cubicBezTo>
                  <a:pt x="20084" y="31729"/>
                  <a:pt x="20011" y="31674"/>
                  <a:pt x="20011" y="31620"/>
                </a:cubicBezTo>
                <a:cubicBezTo>
                  <a:pt x="20084" y="31620"/>
                  <a:pt x="20156" y="31566"/>
                  <a:pt x="20211" y="31511"/>
                </a:cubicBezTo>
                <a:cubicBezTo>
                  <a:pt x="20265" y="31439"/>
                  <a:pt x="20283" y="31330"/>
                  <a:pt x="20229" y="31258"/>
                </a:cubicBezTo>
                <a:cubicBezTo>
                  <a:pt x="20174" y="31167"/>
                  <a:pt x="20084" y="31131"/>
                  <a:pt x="19993" y="31167"/>
                </a:cubicBezTo>
                <a:cubicBezTo>
                  <a:pt x="19921" y="31185"/>
                  <a:pt x="19885" y="31258"/>
                  <a:pt x="19812" y="31294"/>
                </a:cubicBezTo>
                <a:cubicBezTo>
                  <a:pt x="19776" y="31240"/>
                  <a:pt x="19812" y="31149"/>
                  <a:pt x="19830" y="31095"/>
                </a:cubicBezTo>
                <a:cubicBezTo>
                  <a:pt x="19866" y="31004"/>
                  <a:pt x="19866" y="30914"/>
                  <a:pt x="19830" y="30841"/>
                </a:cubicBezTo>
                <a:cubicBezTo>
                  <a:pt x="19812" y="30787"/>
                  <a:pt x="19776" y="30751"/>
                  <a:pt x="19740" y="30733"/>
                </a:cubicBezTo>
                <a:cubicBezTo>
                  <a:pt x="19722" y="30715"/>
                  <a:pt x="19703" y="30696"/>
                  <a:pt x="19685" y="30678"/>
                </a:cubicBezTo>
                <a:cubicBezTo>
                  <a:pt x="19685" y="30660"/>
                  <a:pt x="19685" y="30660"/>
                  <a:pt x="19703" y="30660"/>
                </a:cubicBezTo>
                <a:cubicBezTo>
                  <a:pt x="19758" y="30624"/>
                  <a:pt x="19794" y="30570"/>
                  <a:pt x="19812" y="30515"/>
                </a:cubicBezTo>
                <a:cubicBezTo>
                  <a:pt x="19830" y="30461"/>
                  <a:pt x="19830" y="30389"/>
                  <a:pt x="19812" y="30334"/>
                </a:cubicBezTo>
                <a:cubicBezTo>
                  <a:pt x="19812" y="30262"/>
                  <a:pt x="19794" y="30189"/>
                  <a:pt x="19740" y="30135"/>
                </a:cubicBezTo>
                <a:cubicBezTo>
                  <a:pt x="19703" y="30117"/>
                  <a:pt x="19667" y="30099"/>
                  <a:pt x="19631" y="30081"/>
                </a:cubicBezTo>
                <a:cubicBezTo>
                  <a:pt x="19649" y="30044"/>
                  <a:pt x="19649" y="30008"/>
                  <a:pt x="19649" y="29972"/>
                </a:cubicBezTo>
                <a:cubicBezTo>
                  <a:pt x="19649" y="29954"/>
                  <a:pt x="19649" y="29954"/>
                  <a:pt x="19649" y="29936"/>
                </a:cubicBezTo>
                <a:cubicBezTo>
                  <a:pt x="19649" y="29900"/>
                  <a:pt x="19613" y="29882"/>
                  <a:pt x="19577" y="29882"/>
                </a:cubicBezTo>
                <a:lnTo>
                  <a:pt x="19577" y="29882"/>
                </a:lnTo>
                <a:cubicBezTo>
                  <a:pt x="19577" y="29882"/>
                  <a:pt x="19577" y="29863"/>
                  <a:pt x="19595" y="29845"/>
                </a:cubicBezTo>
                <a:cubicBezTo>
                  <a:pt x="19613" y="29809"/>
                  <a:pt x="19631" y="29773"/>
                  <a:pt x="19649" y="29737"/>
                </a:cubicBezTo>
                <a:cubicBezTo>
                  <a:pt x="19667" y="29646"/>
                  <a:pt x="19649" y="29556"/>
                  <a:pt x="19631" y="29483"/>
                </a:cubicBezTo>
                <a:cubicBezTo>
                  <a:pt x="19595" y="29411"/>
                  <a:pt x="19540" y="29374"/>
                  <a:pt x="19468" y="29393"/>
                </a:cubicBezTo>
                <a:cubicBezTo>
                  <a:pt x="19450" y="29338"/>
                  <a:pt x="19432" y="29284"/>
                  <a:pt x="19414" y="29248"/>
                </a:cubicBezTo>
                <a:cubicBezTo>
                  <a:pt x="19396" y="29230"/>
                  <a:pt x="19377" y="29211"/>
                  <a:pt x="19359" y="29193"/>
                </a:cubicBezTo>
                <a:cubicBezTo>
                  <a:pt x="19359" y="29193"/>
                  <a:pt x="19323" y="29157"/>
                  <a:pt x="19323" y="29139"/>
                </a:cubicBezTo>
                <a:cubicBezTo>
                  <a:pt x="19323" y="29121"/>
                  <a:pt x="19341" y="29103"/>
                  <a:pt x="19359" y="29103"/>
                </a:cubicBezTo>
                <a:cubicBezTo>
                  <a:pt x="19359" y="29085"/>
                  <a:pt x="19377" y="29067"/>
                  <a:pt x="19377" y="29048"/>
                </a:cubicBezTo>
                <a:cubicBezTo>
                  <a:pt x="19432" y="28940"/>
                  <a:pt x="19377" y="28795"/>
                  <a:pt x="19269" y="28741"/>
                </a:cubicBezTo>
                <a:lnTo>
                  <a:pt x="19341" y="28650"/>
                </a:lnTo>
                <a:cubicBezTo>
                  <a:pt x="19341" y="28632"/>
                  <a:pt x="19341" y="28596"/>
                  <a:pt x="19305" y="28578"/>
                </a:cubicBezTo>
                <a:cubicBezTo>
                  <a:pt x="19214" y="28560"/>
                  <a:pt x="19124" y="28560"/>
                  <a:pt x="19052" y="28578"/>
                </a:cubicBezTo>
                <a:cubicBezTo>
                  <a:pt x="19015" y="28433"/>
                  <a:pt x="18997" y="28288"/>
                  <a:pt x="18961" y="28161"/>
                </a:cubicBezTo>
                <a:cubicBezTo>
                  <a:pt x="18961" y="28125"/>
                  <a:pt x="18943" y="28125"/>
                  <a:pt x="18925" y="28125"/>
                </a:cubicBezTo>
                <a:lnTo>
                  <a:pt x="18744" y="28125"/>
                </a:lnTo>
                <a:cubicBezTo>
                  <a:pt x="18780" y="28071"/>
                  <a:pt x="18798" y="28016"/>
                  <a:pt x="18816" y="27962"/>
                </a:cubicBezTo>
                <a:cubicBezTo>
                  <a:pt x="18834" y="27889"/>
                  <a:pt x="18816" y="27799"/>
                  <a:pt x="18780" y="27726"/>
                </a:cubicBezTo>
                <a:cubicBezTo>
                  <a:pt x="18744" y="27708"/>
                  <a:pt x="18707" y="27672"/>
                  <a:pt x="18671" y="27672"/>
                </a:cubicBezTo>
                <a:cubicBezTo>
                  <a:pt x="18635" y="27672"/>
                  <a:pt x="18599" y="27672"/>
                  <a:pt x="18563" y="27636"/>
                </a:cubicBezTo>
                <a:cubicBezTo>
                  <a:pt x="18526" y="27582"/>
                  <a:pt x="18508" y="27527"/>
                  <a:pt x="18508" y="27473"/>
                </a:cubicBezTo>
                <a:cubicBezTo>
                  <a:pt x="18472" y="27419"/>
                  <a:pt x="18436" y="27346"/>
                  <a:pt x="18363" y="27346"/>
                </a:cubicBezTo>
                <a:cubicBezTo>
                  <a:pt x="18327" y="27346"/>
                  <a:pt x="18309" y="27364"/>
                  <a:pt x="18309" y="27401"/>
                </a:cubicBezTo>
                <a:cubicBezTo>
                  <a:pt x="18309" y="27455"/>
                  <a:pt x="18291" y="27509"/>
                  <a:pt x="18291" y="27545"/>
                </a:cubicBezTo>
                <a:lnTo>
                  <a:pt x="18237" y="27527"/>
                </a:lnTo>
                <a:cubicBezTo>
                  <a:pt x="18200" y="27509"/>
                  <a:pt x="18164" y="27527"/>
                  <a:pt x="18164" y="27545"/>
                </a:cubicBezTo>
                <a:cubicBezTo>
                  <a:pt x="18128" y="27654"/>
                  <a:pt x="18092" y="27745"/>
                  <a:pt x="18037" y="27835"/>
                </a:cubicBezTo>
                <a:cubicBezTo>
                  <a:pt x="18019" y="27853"/>
                  <a:pt x="18001" y="27889"/>
                  <a:pt x="17983" y="27908"/>
                </a:cubicBezTo>
                <a:cubicBezTo>
                  <a:pt x="17965" y="27926"/>
                  <a:pt x="17965" y="27962"/>
                  <a:pt x="17983" y="27980"/>
                </a:cubicBezTo>
                <a:cubicBezTo>
                  <a:pt x="17965" y="28034"/>
                  <a:pt x="17965" y="28089"/>
                  <a:pt x="17947" y="28125"/>
                </a:cubicBezTo>
                <a:cubicBezTo>
                  <a:pt x="17911" y="28107"/>
                  <a:pt x="17874" y="28089"/>
                  <a:pt x="17838" y="28071"/>
                </a:cubicBezTo>
                <a:cubicBezTo>
                  <a:pt x="17802" y="28052"/>
                  <a:pt x="17730" y="28016"/>
                  <a:pt x="17675" y="28052"/>
                </a:cubicBezTo>
                <a:cubicBezTo>
                  <a:pt x="17657" y="28071"/>
                  <a:pt x="17621" y="28107"/>
                  <a:pt x="17621" y="28161"/>
                </a:cubicBezTo>
                <a:cubicBezTo>
                  <a:pt x="17621" y="28197"/>
                  <a:pt x="17621" y="28234"/>
                  <a:pt x="17621" y="28288"/>
                </a:cubicBezTo>
                <a:cubicBezTo>
                  <a:pt x="17639" y="28324"/>
                  <a:pt x="17657" y="28360"/>
                  <a:pt x="17693" y="28378"/>
                </a:cubicBezTo>
                <a:lnTo>
                  <a:pt x="17693" y="28378"/>
                </a:lnTo>
                <a:lnTo>
                  <a:pt x="17603" y="28360"/>
                </a:lnTo>
                <a:lnTo>
                  <a:pt x="17422" y="28324"/>
                </a:lnTo>
                <a:cubicBezTo>
                  <a:pt x="17385" y="28306"/>
                  <a:pt x="17349" y="28324"/>
                  <a:pt x="17349" y="28360"/>
                </a:cubicBezTo>
                <a:lnTo>
                  <a:pt x="17349" y="28469"/>
                </a:lnTo>
                <a:cubicBezTo>
                  <a:pt x="17295" y="28469"/>
                  <a:pt x="17241" y="28469"/>
                  <a:pt x="17186" y="28505"/>
                </a:cubicBezTo>
                <a:cubicBezTo>
                  <a:pt x="17150" y="28541"/>
                  <a:pt x="17132" y="28578"/>
                  <a:pt x="17114" y="28632"/>
                </a:cubicBezTo>
                <a:cubicBezTo>
                  <a:pt x="17114" y="28668"/>
                  <a:pt x="17114" y="28704"/>
                  <a:pt x="17078" y="28722"/>
                </a:cubicBezTo>
                <a:cubicBezTo>
                  <a:pt x="17041" y="28741"/>
                  <a:pt x="17005" y="28777"/>
                  <a:pt x="16987" y="28795"/>
                </a:cubicBezTo>
                <a:cubicBezTo>
                  <a:pt x="16951" y="28831"/>
                  <a:pt x="16933" y="28867"/>
                  <a:pt x="16933" y="28922"/>
                </a:cubicBezTo>
                <a:cubicBezTo>
                  <a:pt x="16951" y="28976"/>
                  <a:pt x="16969" y="29012"/>
                  <a:pt x="16987" y="29048"/>
                </a:cubicBezTo>
                <a:cubicBezTo>
                  <a:pt x="17005" y="29103"/>
                  <a:pt x="16987" y="29121"/>
                  <a:pt x="16951" y="29139"/>
                </a:cubicBezTo>
                <a:cubicBezTo>
                  <a:pt x="16896" y="29175"/>
                  <a:pt x="16860" y="29211"/>
                  <a:pt x="16860" y="29266"/>
                </a:cubicBezTo>
                <a:cubicBezTo>
                  <a:pt x="16860" y="29284"/>
                  <a:pt x="16860" y="29302"/>
                  <a:pt x="16860" y="29320"/>
                </a:cubicBezTo>
                <a:cubicBezTo>
                  <a:pt x="16806" y="29338"/>
                  <a:pt x="16752" y="29374"/>
                  <a:pt x="16733" y="29447"/>
                </a:cubicBezTo>
                <a:cubicBezTo>
                  <a:pt x="16715" y="29537"/>
                  <a:pt x="16788" y="29592"/>
                  <a:pt x="16860" y="29610"/>
                </a:cubicBezTo>
                <a:cubicBezTo>
                  <a:pt x="16878" y="29610"/>
                  <a:pt x="16915" y="29628"/>
                  <a:pt x="16915" y="29646"/>
                </a:cubicBezTo>
                <a:cubicBezTo>
                  <a:pt x="16933" y="29664"/>
                  <a:pt x="16915" y="29700"/>
                  <a:pt x="16878" y="29700"/>
                </a:cubicBezTo>
                <a:cubicBezTo>
                  <a:pt x="16842" y="29719"/>
                  <a:pt x="16788" y="29700"/>
                  <a:pt x="16770" y="29664"/>
                </a:cubicBezTo>
                <a:cubicBezTo>
                  <a:pt x="16752" y="29628"/>
                  <a:pt x="16733" y="29628"/>
                  <a:pt x="16715" y="29628"/>
                </a:cubicBezTo>
                <a:cubicBezTo>
                  <a:pt x="16643" y="29628"/>
                  <a:pt x="16589" y="29664"/>
                  <a:pt x="16589" y="29737"/>
                </a:cubicBezTo>
                <a:cubicBezTo>
                  <a:pt x="16571" y="29773"/>
                  <a:pt x="16571" y="29809"/>
                  <a:pt x="16589" y="29827"/>
                </a:cubicBezTo>
                <a:lnTo>
                  <a:pt x="16589" y="29918"/>
                </a:lnTo>
                <a:cubicBezTo>
                  <a:pt x="16589" y="29936"/>
                  <a:pt x="16534" y="29918"/>
                  <a:pt x="16516" y="29918"/>
                </a:cubicBezTo>
                <a:cubicBezTo>
                  <a:pt x="16480" y="29918"/>
                  <a:pt x="16444" y="29918"/>
                  <a:pt x="16408" y="29918"/>
                </a:cubicBezTo>
                <a:cubicBezTo>
                  <a:pt x="16353" y="29918"/>
                  <a:pt x="16317" y="29936"/>
                  <a:pt x="16281" y="29954"/>
                </a:cubicBezTo>
                <a:cubicBezTo>
                  <a:pt x="16281" y="29809"/>
                  <a:pt x="16317" y="29664"/>
                  <a:pt x="16408" y="29537"/>
                </a:cubicBezTo>
                <a:cubicBezTo>
                  <a:pt x="16426" y="29519"/>
                  <a:pt x="16426" y="29501"/>
                  <a:pt x="16408" y="29483"/>
                </a:cubicBezTo>
                <a:cubicBezTo>
                  <a:pt x="16389" y="29447"/>
                  <a:pt x="16353" y="29429"/>
                  <a:pt x="16299" y="29429"/>
                </a:cubicBezTo>
                <a:cubicBezTo>
                  <a:pt x="16281" y="29429"/>
                  <a:pt x="16226" y="29429"/>
                  <a:pt x="16208" y="29393"/>
                </a:cubicBezTo>
                <a:cubicBezTo>
                  <a:pt x="16208" y="29356"/>
                  <a:pt x="16245" y="29320"/>
                  <a:pt x="16245" y="29302"/>
                </a:cubicBezTo>
                <a:cubicBezTo>
                  <a:pt x="16281" y="29266"/>
                  <a:pt x="16299" y="29211"/>
                  <a:pt x="16299" y="29175"/>
                </a:cubicBezTo>
                <a:cubicBezTo>
                  <a:pt x="16299" y="29067"/>
                  <a:pt x="16208" y="28994"/>
                  <a:pt x="16100" y="28994"/>
                </a:cubicBezTo>
                <a:cubicBezTo>
                  <a:pt x="16009" y="28994"/>
                  <a:pt x="15919" y="29085"/>
                  <a:pt x="15900" y="29175"/>
                </a:cubicBezTo>
                <a:cubicBezTo>
                  <a:pt x="15900" y="29230"/>
                  <a:pt x="15900" y="29284"/>
                  <a:pt x="15919" y="29338"/>
                </a:cubicBezTo>
                <a:cubicBezTo>
                  <a:pt x="15919" y="29393"/>
                  <a:pt x="15882" y="29411"/>
                  <a:pt x="15864" y="29465"/>
                </a:cubicBezTo>
                <a:cubicBezTo>
                  <a:pt x="15810" y="29556"/>
                  <a:pt x="15864" y="29628"/>
                  <a:pt x="15900" y="29719"/>
                </a:cubicBezTo>
                <a:cubicBezTo>
                  <a:pt x="15919" y="29737"/>
                  <a:pt x="15937" y="29773"/>
                  <a:pt x="15900" y="29791"/>
                </a:cubicBezTo>
                <a:cubicBezTo>
                  <a:pt x="15882" y="29827"/>
                  <a:pt x="15828" y="29827"/>
                  <a:pt x="15810" y="29827"/>
                </a:cubicBezTo>
                <a:cubicBezTo>
                  <a:pt x="15756" y="29827"/>
                  <a:pt x="15701" y="29845"/>
                  <a:pt x="15647" y="29863"/>
                </a:cubicBezTo>
                <a:cubicBezTo>
                  <a:pt x="15611" y="29882"/>
                  <a:pt x="15574" y="29918"/>
                  <a:pt x="15538" y="29954"/>
                </a:cubicBezTo>
                <a:cubicBezTo>
                  <a:pt x="15466" y="30081"/>
                  <a:pt x="15430" y="30207"/>
                  <a:pt x="15430" y="30334"/>
                </a:cubicBezTo>
                <a:cubicBezTo>
                  <a:pt x="15411" y="30407"/>
                  <a:pt x="15375" y="30479"/>
                  <a:pt x="15357" y="30552"/>
                </a:cubicBezTo>
                <a:cubicBezTo>
                  <a:pt x="15339" y="30588"/>
                  <a:pt x="15321" y="30642"/>
                  <a:pt x="15303" y="30696"/>
                </a:cubicBezTo>
                <a:lnTo>
                  <a:pt x="15303" y="30696"/>
                </a:lnTo>
                <a:cubicBezTo>
                  <a:pt x="15285" y="30678"/>
                  <a:pt x="15249" y="30715"/>
                  <a:pt x="15267" y="30733"/>
                </a:cubicBezTo>
                <a:lnTo>
                  <a:pt x="15285" y="30751"/>
                </a:lnTo>
                <a:cubicBezTo>
                  <a:pt x="15285" y="30769"/>
                  <a:pt x="15285" y="30787"/>
                  <a:pt x="15285" y="30787"/>
                </a:cubicBezTo>
                <a:cubicBezTo>
                  <a:pt x="15285" y="30859"/>
                  <a:pt x="15230" y="30932"/>
                  <a:pt x="15176" y="30968"/>
                </a:cubicBezTo>
                <a:cubicBezTo>
                  <a:pt x="15086" y="31041"/>
                  <a:pt x="14995" y="31095"/>
                  <a:pt x="14959" y="31222"/>
                </a:cubicBezTo>
                <a:cubicBezTo>
                  <a:pt x="14923" y="31330"/>
                  <a:pt x="14959" y="31439"/>
                  <a:pt x="14941" y="31548"/>
                </a:cubicBezTo>
                <a:cubicBezTo>
                  <a:pt x="14904" y="31674"/>
                  <a:pt x="14778" y="31747"/>
                  <a:pt x="14687" y="31801"/>
                </a:cubicBezTo>
                <a:cubicBezTo>
                  <a:pt x="14633" y="31819"/>
                  <a:pt x="14578" y="31874"/>
                  <a:pt x="14542" y="31928"/>
                </a:cubicBezTo>
                <a:cubicBezTo>
                  <a:pt x="14524" y="31964"/>
                  <a:pt x="14506" y="32000"/>
                  <a:pt x="14524" y="32055"/>
                </a:cubicBezTo>
                <a:cubicBezTo>
                  <a:pt x="14470" y="32055"/>
                  <a:pt x="14415" y="32091"/>
                  <a:pt x="14397" y="32127"/>
                </a:cubicBezTo>
                <a:cubicBezTo>
                  <a:pt x="14343" y="32200"/>
                  <a:pt x="14343" y="32290"/>
                  <a:pt x="14397" y="32363"/>
                </a:cubicBezTo>
                <a:cubicBezTo>
                  <a:pt x="14415" y="32417"/>
                  <a:pt x="14470" y="32471"/>
                  <a:pt x="14415" y="32525"/>
                </a:cubicBezTo>
                <a:cubicBezTo>
                  <a:pt x="14397" y="32562"/>
                  <a:pt x="14361" y="32598"/>
                  <a:pt x="14325" y="32616"/>
                </a:cubicBezTo>
                <a:lnTo>
                  <a:pt x="14216" y="32725"/>
                </a:lnTo>
                <a:cubicBezTo>
                  <a:pt x="14216" y="32725"/>
                  <a:pt x="14180" y="32779"/>
                  <a:pt x="14162" y="32779"/>
                </a:cubicBezTo>
                <a:lnTo>
                  <a:pt x="14144" y="32761"/>
                </a:lnTo>
                <a:cubicBezTo>
                  <a:pt x="14108" y="32743"/>
                  <a:pt x="14053" y="32743"/>
                  <a:pt x="14017" y="32761"/>
                </a:cubicBezTo>
                <a:cubicBezTo>
                  <a:pt x="13963" y="32815"/>
                  <a:pt x="13945" y="32888"/>
                  <a:pt x="13963" y="32942"/>
                </a:cubicBezTo>
                <a:cubicBezTo>
                  <a:pt x="13981" y="32996"/>
                  <a:pt x="14053" y="33087"/>
                  <a:pt x="13981" y="33123"/>
                </a:cubicBezTo>
                <a:cubicBezTo>
                  <a:pt x="13927" y="33159"/>
                  <a:pt x="13872" y="33105"/>
                  <a:pt x="13818" y="33069"/>
                </a:cubicBezTo>
                <a:cubicBezTo>
                  <a:pt x="13691" y="32924"/>
                  <a:pt x="13601" y="32761"/>
                  <a:pt x="13564" y="32562"/>
                </a:cubicBezTo>
                <a:cubicBezTo>
                  <a:pt x="13564" y="32544"/>
                  <a:pt x="13546" y="32525"/>
                  <a:pt x="13510" y="32525"/>
                </a:cubicBezTo>
                <a:cubicBezTo>
                  <a:pt x="13456" y="32525"/>
                  <a:pt x="13401" y="32507"/>
                  <a:pt x="13365" y="32471"/>
                </a:cubicBezTo>
                <a:lnTo>
                  <a:pt x="13347" y="32453"/>
                </a:lnTo>
                <a:cubicBezTo>
                  <a:pt x="13293" y="32399"/>
                  <a:pt x="13220" y="32453"/>
                  <a:pt x="13238" y="32507"/>
                </a:cubicBezTo>
                <a:cubicBezTo>
                  <a:pt x="13238" y="32507"/>
                  <a:pt x="13238" y="32525"/>
                  <a:pt x="13238" y="32525"/>
                </a:cubicBezTo>
                <a:cubicBezTo>
                  <a:pt x="13238" y="32544"/>
                  <a:pt x="13220" y="32580"/>
                  <a:pt x="13202" y="32580"/>
                </a:cubicBezTo>
                <a:cubicBezTo>
                  <a:pt x="13166" y="32580"/>
                  <a:pt x="13148" y="32598"/>
                  <a:pt x="13130" y="32616"/>
                </a:cubicBezTo>
                <a:cubicBezTo>
                  <a:pt x="13093" y="32652"/>
                  <a:pt x="13093" y="32670"/>
                  <a:pt x="13093" y="32707"/>
                </a:cubicBezTo>
                <a:cubicBezTo>
                  <a:pt x="13093" y="32761"/>
                  <a:pt x="13112" y="32815"/>
                  <a:pt x="13148" y="32851"/>
                </a:cubicBezTo>
                <a:cubicBezTo>
                  <a:pt x="13166" y="32851"/>
                  <a:pt x="13166" y="32870"/>
                  <a:pt x="13166" y="32888"/>
                </a:cubicBezTo>
                <a:cubicBezTo>
                  <a:pt x="13166" y="32906"/>
                  <a:pt x="13148" y="32924"/>
                  <a:pt x="13148" y="32942"/>
                </a:cubicBezTo>
                <a:cubicBezTo>
                  <a:pt x="13130" y="32960"/>
                  <a:pt x="13112" y="32978"/>
                  <a:pt x="13093" y="33014"/>
                </a:cubicBezTo>
                <a:cubicBezTo>
                  <a:pt x="13093" y="32996"/>
                  <a:pt x="13093" y="32978"/>
                  <a:pt x="13075" y="32960"/>
                </a:cubicBezTo>
                <a:lnTo>
                  <a:pt x="12876" y="32779"/>
                </a:lnTo>
                <a:lnTo>
                  <a:pt x="12768" y="32707"/>
                </a:lnTo>
                <a:cubicBezTo>
                  <a:pt x="12749" y="32688"/>
                  <a:pt x="12749" y="32670"/>
                  <a:pt x="12731" y="32670"/>
                </a:cubicBezTo>
                <a:lnTo>
                  <a:pt x="12731" y="32652"/>
                </a:lnTo>
                <a:cubicBezTo>
                  <a:pt x="12731" y="32616"/>
                  <a:pt x="12713" y="32580"/>
                  <a:pt x="12677" y="32580"/>
                </a:cubicBezTo>
                <a:cubicBezTo>
                  <a:pt x="12568" y="32562"/>
                  <a:pt x="12478" y="32598"/>
                  <a:pt x="12387" y="32670"/>
                </a:cubicBezTo>
                <a:cubicBezTo>
                  <a:pt x="12351" y="32688"/>
                  <a:pt x="12333" y="32743"/>
                  <a:pt x="12333" y="32797"/>
                </a:cubicBezTo>
                <a:cubicBezTo>
                  <a:pt x="12260" y="32779"/>
                  <a:pt x="12188" y="32797"/>
                  <a:pt x="12134" y="32815"/>
                </a:cubicBezTo>
                <a:cubicBezTo>
                  <a:pt x="12061" y="32815"/>
                  <a:pt x="11989" y="32870"/>
                  <a:pt x="11953" y="32942"/>
                </a:cubicBezTo>
                <a:cubicBezTo>
                  <a:pt x="11934" y="32978"/>
                  <a:pt x="11934" y="33033"/>
                  <a:pt x="11916" y="33069"/>
                </a:cubicBezTo>
                <a:cubicBezTo>
                  <a:pt x="11880" y="33123"/>
                  <a:pt x="11790" y="33159"/>
                  <a:pt x="11753" y="33214"/>
                </a:cubicBezTo>
                <a:cubicBezTo>
                  <a:pt x="11717" y="33232"/>
                  <a:pt x="11699" y="33286"/>
                  <a:pt x="11699" y="33322"/>
                </a:cubicBezTo>
                <a:cubicBezTo>
                  <a:pt x="11699" y="33359"/>
                  <a:pt x="11699" y="33377"/>
                  <a:pt x="11717" y="33395"/>
                </a:cubicBezTo>
                <a:cubicBezTo>
                  <a:pt x="11717" y="33431"/>
                  <a:pt x="11753" y="33449"/>
                  <a:pt x="11753" y="33467"/>
                </a:cubicBezTo>
                <a:cubicBezTo>
                  <a:pt x="11771" y="33485"/>
                  <a:pt x="11735" y="33558"/>
                  <a:pt x="11699" y="33558"/>
                </a:cubicBezTo>
                <a:cubicBezTo>
                  <a:pt x="11627" y="33576"/>
                  <a:pt x="11572" y="33576"/>
                  <a:pt x="11500" y="33558"/>
                </a:cubicBezTo>
                <a:cubicBezTo>
                  <a:pt x="11464" y="33558"/>
                  <a:pt x="11446" y="33576"/>
                  <a:pt x="11427" y="33612"/>
                </a:cubicBezTo>
                <a:cubicBezTo>
                  <a:pt x="11391" y="33721"/>
                  <a:pt x="11409" y="33847"/>
                  <a:pt x="11446" y="33956"/>
                </a:cubicBezTo>
                <a:cubicBezTo>
                  <a:pt x="11427" y="33992"/>
                  <a:pt x="11391" y="34029"/>
                  <a:pt x="11391" y="34083"/>
                </a:cubicBezTo>
                <a:cubicBezTo>
                  <a:pt x="11337" y="34065"/>
                  <a:pt x="11301" y="34010"/>
                  <a:pt x="11283" y="33974"/>
                </a:cubicBezTo>
                <a:cubicBezTo>
                  <a:pt x="11246" y="33902"/>
                  <a:pt x="11210" y="33847"/>
                  <a:pt x="11156" y="33793"/>
                </a:cubicBezTo>
                <a:cubicBezTo>
                  <a:pt x="11120" y="33775"/>
                  <a:pt x="11083" y="33775"/>
                  <a:pt x="11047" y="33775"/>
                </a:cubicBezTo>
                <a:cubicBezTo>
                  <a:pt x="11011" y="33775"/>
                  <a:pt x="11011" y="33739"/>
                  <a:pt x="11011" y="33703"/>
                </a:cubicBezTo>
                <a:cubicBezTo>
                  <a:pt x="11029" y="33612"/>
                  <a:pt x="11065" y="33522"/>
                  <a:pt x="11120" y="33449"/>
                </a:cubicBezTo>
                <a:cubicBezTo>
                  <a:pt x="11138" y="33413"/>
                  <a:pt x="11120" y="33377"/>
                  <a:pt x="11083" y="33359"/>
                </a:cubicBezTo>
                <a:cubicBezTo>
                  <a:pt x="11029" y="33340"/>
                  <a:pt x="10993" y="33322"/>
                  <a:pt x="10957" y="33286"/>
                </a:cubicBezTo>
                <a:cubicBezTo>
                  <a:pt x="10957" y="33268"/>
                  <a:pt x="10957" y="33250"/>
                  <a:pt x="10957" y="33232"/>
                </a:cubicBezTo>
                <a:cubicBezTo>
                  <a:pt x="10975" y="33214"/>
                  <a:pt x="10993" y="33177"/>
                  <a:pt x="10993" y="33141"/>
                </a:cubicBezTo>
                <a:cubicBezTo>
                  <a:pt x="10993" y="33105"/>
                  <a:pt x="10993" y="33069"/>
                  <a:pt x="10975" y="33033"/>
                </a:cubicBezTo>
                <a:cubicBezTo>
                  <a:pt x="10957" y="33014"/>
                  <a:pt x="10938" y="32996"/>
                  <a:pt x="10938" y="32978"/>
                </a:cubicBezTo>
                <a:lnTo>
                  <a:pt x="10938" y="32779"/>
                </a:lnTo>
                <a:cubicBezTo>
                  <a:pt x="10938" y="32761"/>
                  <a:pt x="10920" y="32725"/>
                  <a:pt x="10902" y="32707"/>
                </a:cubicBezTo>
                <a:cubicBezTo>
                  <a:pt x="10866" y="32670"/>
                  <a:pt x="10848" y="32652"/>
                  <a:pt x="10812" y="32634"/>
                </a:cubicBezTo>
                <a:cubicBezTo>
                  <a:pt x="10794" y="32634"/>
                  <a:pt x="10775" y="32598"/>
                  <a:pt x="10757" y="32580"/>
                </a:cubicBezTo>
                <a:cubicBezTo>
                  <a:pt x="10739" y="32544"/>
                  <a:pt x="10721" y="32525"/>
                  <a:pt x="10703" y="32507"/>
                </a:cubicBezTo>
                <a:cubicBezTo>
                  <a:pt x="10612" y="32435"/>
                  <a:pt x="10486" y="32417"/>
                  <a:pt x="10377" y="32471"/>
                </a:cubicBezTo>
                <a:cubicBezTo>
                  <a:pt x="10250" y="32525"/>
                  <a:pt x="10232" y="32670"/>
                  <a:pt x="10214" y="32797"/>
                </a:cubicBezTo>
                <a:cubicBezTo>
                  <a:pt x="10214" y="32870"/>
                  <a:pt x="10196" y="32924"/>
                  <a:pt x="10160" y="32978"/>
                </a:cubicBezTo>
                <a:cubicBezTo>
                  <a:pt x="10160" y="32996"/>
                  <a:pt x="10142" y="32996"/>
                  <a:pt x="10124" y="33014"/>
                </a:cubicBezTo>
                <a:cubicBezTo>
                  <a:pt x="10105" y="33014"/>
                  <a:pt x="10051" y="33014"/>
                  <a:pt x="10033" y="33014"/>
                </a:cubicBezTo>
                <a:cubicBezTo>
                  <a:pt x="9961" y="33014"/>
                  <a:pt x="9906" y="33033"/>
                  <a:pt x="9870" y="33105"/>
                </a:cubicBezTo>
                <a:cubicBezTo>
                  <a:pt x="9852" y="33141"/>
                  <a:pt x="9834" y="33177"/>
                  <a:pt x="9816" y="33232"/>
                </a:cubicBezTo>
                <a:lnTo>
                  <a:pt x="9816" y="33232"/>
                </a:lnTo>
                <a:lnTo>
                  <a:pt x="9798" y="33232"/>
                </a:lnTo>
                <a:cubicBezTo>
                  <a:pt x="9743" y="33214"/>
                  <a:pt x="9707" y="33232"/>
                  <a:pt x="9671" y="33250"/>
                </a:cubicBezTo>
                <a:cubicBezTo>
                  <a:pt x="9616" y="33304"/>
                  <a:pt x="9616" y="33359"/>
                  <a:pt x="9635" y="33431"/>
                </a:cubicBezTo>
                <a:cubicBezTo>
                  <a:pt x="9653" y="33485"/>
                  <a:pt x="9689" y="33540"/>
                  <a:pt x="9707" y="33594"/>
                </a:cubicBezTo>
                <a:cubicBezTo>
                  <a:pt x="9707" y="33612"/>
                  <a:pt x="9707" y="33612"/>
                  <a:pt x="9707" y="33630"/>
                </a:cubicBezTo>
                <a:lnTo>
                  <a:pt x="9707" y="33630"/>
                </a:lnTo>
                <a:lnTo>
                  <a:pt x="9707" y="33630"/>
                </a:lnTo>
                <a:cubicBezTo>
                  <a:pt x="9671" y="33630"/>
                  <a:pt x="9635" y="33630"/>
                  <a:pt x="9598" y="33648"/>
                </a:cubicBezTo>
                <a:cubicBezTo>
                  <a:pt x="9544" y="33703"/>
                  <a:pt x="9508" y="33775"/>
                  <a:pt x="9526" y="33866"/>
                </a:cubicBezTo>
                <a:cubicBezTo>
                  <a:pt x="9526" y="33884"/>
                  <a:pt x="9526" y="33938"/>
                  <a:pt x="9508" y="33956"/>
                </a:cubicBezTo>
                <a:lnTo>
                  <a:pt x="9508" y="33956"/>
                </a:lnTo>
                <a:cubicBezTo>
                  <a:pt x="9490" y="33938"/>
                  <a:pt x="9472" y="33938"/>
                  <a:pt x="9472" y="33956"/>
                </a:cubicBezTo>
                <a:lnTo>
                  <a:pt x="9472" y="33956"/>
                </a:lnTo>
                <a:cubicBezTo>
                  <a:pt x="9453" y="33938"/>
                  <a:pt x="9417" y="33956"/>
                  <a:pt x="9417" y="33974"/>
                </a:cubicBezTo>
                <a:cubicBezTo>
                  <a:pt x="9381" y="33974"/>
                  <a:pt x="9345" y="33956"/>
                  <a:pt x="9327" y="33920"/>
                </a:cubicBezTo>
                <a:cubicBezTo>
                  <a:pt x="9309" y="33902"/>
                  <a:pt x="9290" y="33884"/>
                  <a:pt x="9309" y="33847"/>
                </a:cubicBezTo>
                <a:cubicBezTo>
                  <a:pt x="9309" y="33811"/>
                  <a:pt x="9290" y="33757"/>
                  <a:pt x="9272" y="33739"/>
                </a:cubicBezTo>
                <a:cubicBezTo>
                  <a:pt x="9218" y="33703"/>
                  <a:pt x="9164" y="33684"/>
                  <a:pt x="9109" y="33666"/>
                </a:cubicBezTo>
                <a:cubicBezTo>
                  <a:pt x="9073" y="33666"/>
                  <a:pt x="9019" y="33648"/>
                  <a:pt x="8965" y="33630"/>
                </a:cubicBezTo>
                <a:cubicBezTo>
                  <a:pt x="8892" y="33612"/>
                  <a:pt x="8820" y="33612"/>
                  <a:pt x="8747" y="33648"/>
                </a:cubicBezTo>
                <a:cubicBezTo>
                  <a:pt x="8675" y="33703"/>
                  <a:pt x="8657" y="33793"/>
                  <a:pt x="8693" y="33884"/>
                </a:cubicBezTo>
                <a:cubicBezTo>
                  <a:pt x="8711" y="33920"/>
                  <a:pt x="8711" y="33956"/>
                  <a:pt x="8729" y="33992"/>
                </a:cubicBezTo>
                <a:cubicBezTo>
                  <a:pt x="8729" y="34010"/>
                  <a:pt x="8693" y="34029"/>
                  <a:pt x="8675" y="34047"/>
                </a:cubicBezTo>
                <a:cubicBezTo>
                  <a:pt x="8602" y="34083"/>
                  <a:pt x="8512" y="34137"/>
                  <a:pt x="8494" y="34228"/>
                </a:cubicBezTo>
                <a:cubicBezTo>
                  <a:pt x="8476" y="34336"/>
                  <a:pt x="8512" y="34427"/>
                  <a:pt x="8602" y="34499"/>
                </a:cubicBezTo>
                <a:cubicBezTo>
                  <a:pt x="8675" y="34554"/>
                  <a:pt x="8765" y="34590"/>
                  <a:pt x="8802" y="34681"/>
                </a:cubicBezTo>
                <a:cubicBezTo>
                  <a:pt x="8802" y="34717"/>
                  <a:pt x="8802" y="34771"/>
                  <a:pt x="8802" y="34807"/>
                </a:cubicBezTo>
                <a:cubicBezTo>
                  <a:pt x="8802" y="34825"/>
                  <a:pt x="8802" y="34844"/>
                  <a:pt x="8783" y="34862"/>
                </a:cubicBezTo>
                <a:cubicBezTo>
                  <a:pt x="8783" y="34880"/>
                  <a:pt x="8783" y="34880"/>
                  <a:pt x="8783" y="34898"/>
                </a:cubicBezTo>
                <a:cubicBezTo>
                  <a:pt x="8765" y="34880"/>
                  <a:pt x="8765" y="34880"/>
                  <a:pt x="8747" y="34880"/>
                </a:cubicBezTo>
                <a:cubicBezTo>
                  <a:pt x="8711" y="34862"/>
                  <a:pt x="8693" y="34862"/>
                  <a:pt x="8657" y="34880"/>
                </a:cubicBezTo>
                <a:cubicBezTo>
                  <a:pt x="8602" y="34880"/>
                  <a:pt x="8566" y="34934"/>
                  <a:pt x="8548" y="34988"/>
                </a:cubicBezTo>
                <a:cubicBezTo>
                  <a:pt x="8548" y="35043"/>
                  <a:pt x="8566" y="35097"/>
                  <a:pt x="8602" y="35151"/>
                </a:cubicBezTo>
                <a:cubicBezTo>
                  <a:pt x="8639" y="35188"/>
                  <a:pt x="8693" y="35224"/>
                  <a:pt x="8729" y="35260"/>
                </a:cubicBezTo>
                <a:cubicBezTo>
                  <a:pt x="8765" y="35278"/>
                  <a:pt x="8783" y="35314"/>
                  <a:pt x="8765" y="35351"/>
                </a:cubicBezTo>
                <a:cubicBezTo>
                  <a:pt x="8747" y="35369"/>
                  <a:pt x="8711" y="35387"/>
                  <a:pt x="8693" y="35387"/>
                </a:cubicBezTo>
                <a:cubicBezTo>
                  <a:pt x="8657" y="35369"/>
                  <a:pt x="8620" y="35369"/>
                  <a:pt x="8584" y="35387"/>
                </a:cubicBezTo>
                <a:cubicBezTo>
                  <a:pt x="8548" y="35405"/>
                  <a:pt x="8530" y="35423"/>
                  <a:pt x="8512" y="35459"/>
                </a:cubicBezTo>
                <a:cubicBezTo>
                  <a:pt x="8494" y="35514"/>
                  <a:pt x="8457" y="35568"/>
                  <a:pt x="8457" y="35622"/>
                </a:cubicBezTo>
                <a:cubicBezTo>
                  <a:pt x="8439" y="35677"/>
                  <a:pt x="8421" y="35749"/>
                  <a:pt x="8421" y="35803"/>
                </a:cubicBezTo>
                <a:cubicBezTo>
                  <a:pt x="8439" y="35840"/>
                  <a:pt x="8439" y="35876"/>
                  <a:pt x="8439" y="35894"/>
                </a:cubicBezTo>
                <a:cubicBezTo>
                  <a:pt x="8367" y="35948"/>
                  <a:pt x="8313" y="36021"/>
                  <a:pt x="8313" y="36111"/>
                </a:cubicBezTo>
                <a:cubicBezTo>
                  <a:pt x="8313" y="36202"/>
                  <a:pt x="8331" y="36292"/>
                  <a:pt x="8403" y="36365"/>
                </a:cubicBezTo>
                <a:lnTo>
                  <a:pt x="8258" y="36401"/>
                </a:lnTo>
                <a:lnTo>
                  <a:pt x="8131" y="36419"/>
                </a:lnTo>
                <a:lnTo>
                  <a:pt x="8077" y="36437"/>
                </a:lnTo>
                <a:lnTo>
                  <a:pt x="8059" y="36437"/>
                </a:lnTo>
                <a:cubicBezTo>
                  <a:pt x="7950" y="36419"/>
                  <a:pt x="7860" y="36528"/>
                  <a:pt x="7769" y="36582"/>
                </a:cubicBezTo>
                <a:lnTo>
                  <a:pt x="7751" y="36582"/>
                </a:lnTo>
                <a:lnTo>
                  <a:pt x="7751" y="36582"/>
                </a:lnTo>
                <a:lnTo>
                  <a:pt x="7733" y="36582"/>
                </a:lnTo>
                <a:lnTo>
                  <a:pt x="7697" y="36582"/>
                </a:lnTo>
                <a:lnTo>
                  <a:pt x="7697" y="36582"/>
                </a:lnTo>
                <a:cubicBezTo>
                  <a:pt x="7679" y="36582"/>
                  <a:pt x="7661" y="36564"/>
                  <a:pt x="7661" y="36546"/>
                </a:cubicBezTo>
                <a:cubicBezTo>
                  <a:pt x="7606" y="36473"/>
                  <a:pt x="7624" y="36383"/>
                  <a:pt x="7624" y="36292"/>
                </a:cubicBezTo>
                <a:cubicBezTo>
                  <a:pt x="7606" y="36274"/>
                  <a:pt x="7606" y="36238"/>
                  <a:pt x="7588" y="36220"/>
                </a:cubicBezTo>
                <a:cubicBezTo>
                  <a:pt x="7588" y="36202"/>
                  <a:pt x="7570" y="36165"/>
                  <a:pt x="7552" y="36147"/>
                </a:cubicBezTo>
                <a:cubicBezTo>
                  <a:pt x="7534" y="36111"/>
                  <a:pt x="7588" y="36057"/>
                  <a:pt x="7606" y="36021"/>
                </a:cubicBezTo>
                <a:cubicBezTo>
                  <a:pt x="7624" y="35984"/>
                  <a:pt x="7606" y="35930"/>
                  <a:pt x="7552" y="35930"/>
                </a:cubicBezTo>
                <a:lnTo>
                  <a:pt x="7516" y="35930"/>
                </a:lnTo>
                <a:lnTo>
                  <a:pt x="7498" y="35912"/>
                </a:lnTo>
                <a:cubicBezTo>
                  <a:pt x="7461" y="35894"/>
                  <a:pt x="7443" y="35894"/>
                  <a:pt x="7425" y="35876"/>
                </a:cubicBezTo>
                <a:cubicBezTo>
                  <a:pt x="7371" y="35821"/>
                  <a:pt x="7335" y="35767"/>
                  <a:pt x="7298" y="35713"/>
                </a:cubicBezTo>
                <a:cubicBezTo>
                  <a:pt x="7226" y="35658"/>
                  <a:pt x="7172" y="35622"/>
                  <a:pt x="7099" y="35604"/>
                </a:cubicBezTo>
                <a:cubicBezTo>
                  <a:pt x="7063" y="35604"/>
                  <a:pt x="7045" y="35586"/>
                  <a:pt x="7027" y="35550"/>
                </a:cubicBezTo>
                <a:cubicBezTo>
                  <a:pt x="7009" y="35514"/>
                  <a:pt x="7009" y="35477"/>
                  <a:pt x="7027" y="35441"/>
                </a:cubicBezTo>
                <a:cubicBezTo>
                  <a:pt x="7045" y="35351"/>
                  <a:pt x="7009" y="35278"/>
                  <a:pt x="6954" y="35206"/>
                </a:cubicBezTo>
                <a:lnTo>
                  <a:pt x="6882" y="35151"/>
                </a:lnTo>
                <a:lnTo>
                  <a:pt x="6846" y="35115"/>
                </a:lnTo>
                <a:lnTo>
                  <a:pt x="6846" y="35115"/>
                </a:lnTo>
                <a:lnTo>
                  <a:pt x="6846" y="35115"/>
                </a:lnTo>
                <a:lnTo>
                  <a:pt x="6846" y="35115"/>
                </a:lnTo>
                <a:lnTo>
                  <a:pt x="6846" y="35115"/>
                </a:lnTo>
                <a:lnTo>
                  <a:pt x="6846" y="35097"/>
                </a:lnTo>
                <a:lnTo>
                  <a:pt x="6846" y="35079"/>
                </a:lnTo>
                <a:cubicBezTo>
                  <a:pt x="6846" y="35061"/>
                  <a:pt x="6864" y="35043"/>
                  <a:pt x="6882" y="35025"/>
                </a:cubicBezTo>
                <a:cubicBezTo>
                  <a:pt x="6954" y="34898"/>
                  <a:pt x="6918" y="34735"/>
                  <a:pt x="6791" y="34662"/>
                </a:cubicBezTo>
                <a:cubicBezTo>
                  <a:pt x="6646" y="34572"/>
                  <a:pt x="6429" y="34626"/>
                  <a:pt x="6357" y="34789"/>
                </a:cubicBezTo>
                <a:cubicBezTo>
                  <a:pt x="6321" y="34862"/>
                  <a:pt x="6302" y="34952"/>
                  <a:pt x="6321" y="35043"/>
                </a:cubicBezTo>
                <a:cubicBezTo>
                  <a:pt x="6339" y="35115"/>
                  <a:pt x="6375" y="35224"/>
                  <a:pt x="6339" y="35278"/>
                </a:cubicBezTo>
                <a:cubicBezTo>
                  <a:pt x="6321" y="35314"/>
                  <a:pt x="6284" y="35314"/>
                  <a:pt x="6248" y="35332"/>
                </a:cubicBezTo>
                <a:cubicBezTo>
                  <a:pt x="6212" y="35351"/>
                  <a:pt x="6176" y="35405"/>
                  <a:pt x="6176" y="35441"/>
                </a:cubicBezTo>
                <a:cubicBezTo>
                  <a:pt x="6158" y="35532"/>
                  <a:pt x="6158" y="35622"/>
                  <a:pt x="6176" y="35731"/>
                </a:cubicBezTo>
                <a:cubicBezTo>
                  <a:pt x="6194" y="35785"/>
                  <a:pt x="6176" y="35858"/>
                  <a:pt x="6121" y="35912"/>
                </a:cubicBezTo>
                <a:cubicBezTo>
                  <a:pt x="6067" y="35948"/>
                  <a:pt x="6013" y="35966"/>
                  <a:pt x="5958" y="36021"/>
                </a:cubicBezTo>
                <a:cubicBezTo>
                  <a:pt x="5904" y="36039"/>
                  <a:pt x="5868" y="36093"/>
                  <a:pt x="5832" y="36165"/>
                </a:cubicBezTo>
                <a:cubicBezTo>
                  <a:pt x="5813" y="36256"/>
                  <a:pt x="5832" y="36347"/>
                  <a:pt x="5886" y="36419"/>
                </a:cubicBezTo>
                <a:cubicBezTo>
                  <a:pt x="5922" y="36455"/>
                  <a:pt x="5940" y="36491"/>
                  <a:pt x="5958" y="36528"/>
                </a:cubicBezTo>
                <a:cubicBezTo>
                  <a:pt x="5976" y="36564"/>
                  <a:pt x="5958" y="36600"/>
                  <a:pt x="5940" y="36636"/>
                </a:cubicBezTo>
                <a:cubicBezTo>
                  <a:pt x="5904" y="36654"/>
                  <a:pt x="5886" y="36691"/>
                  <a:pt x="5868" y="36727"/>
                </a:cubicBezTo>
                <a:cubicBezTo>
                  <a:pt x="5832" y="36709"/>
                  <a:pt x="5777" y="36709"/>
                  <a:pt x="5723" y="36745"/>
                </a:cubicBezTo>
                <a:cubicBezTo>
                  <a:pt x="5632" y="36799"/>
                  <a:pt x="5650" y="36890"/>
                  <a:pt x="5687" y="36980"/>
                </a:cubicBezTo>
                <a:cubicBezTo>
                  <a:pt x="5687" y="36999"/>
                  <a:pt x="5705" y="37017"/>
                  <a:pt x="5705" y="37035"/>
                </a:cubicBezTo>
                <a:cubicBezTo>
                  <a:pt x="5705" y="37053"/>
                  <a:pt x="5705" y="37053"/>
                  <a:pt x="5705" y="37053"/>
                </a:cubicBezTo>
                <a:cubicBezTo>
                  <a:pt x="5687" y="37071"/>
                  <a:pt x="5669" y="37089"/>
                  <a:pt x="5650" y="37107"/>
                </a:cubicBezTo>
                <a:cubicBezTo>
                  <a:pt x="5632" y="37125"/>
                  <a:pt x="5632" y="37162"/>
                  <a:pt x="5632" y="37198"/>
                </a:cubicBezTo>
                <a:cubicBezTo>
                  <a:pt x="5632" y="37252"/>
                  <a:pt x="5687" y="37288"/>
                  <a:pt x="5723" y="37306"/>
                </a:cubicBezTo>
                <a:cubicBezTo>
                  <a:pt x="5759" y="37325"/>
                  <a:pt x="5832" y="37325"/>
                  <a:pt x="5850" y="37361"/>
                </a:cubicBezTo>
                <a:cubicBezTo>
                  <a:pt x="5850" y="37397"/>
                  <a:pt x="5832" y="37433"/>
                  <a:pt x="5795" y="37451"/>
                </a:cubicBezTo>
                <a:cubicBezTo>
                  <a:pt x="5741" y="37469"/>
                  <a:pt x="5687" y="37487"/>
                  <a:pt x="5632" y="37487"/>
                </a:cubicBezTo>
                <a:cubicBezTo>
                  <a:pt x="5614" y="37487"/>
                  <a:pt x="5596" y="37487"/>
                  <a:pt x="5578" y="37506"/>
                </a:cubicBezTo>
                <a:cubicBezTo>
                  <a:pt x="5560" y="37596"/>
                  <a:pt x="5578" y="37705"/>
                  <a:pt x="5650" y="37759"/>
                </a:cubicBezTo>
                <a:cubicBezTo>
                  <a:pt x="5687" y="37795"/>
                  <a:pt x="5705" y="37832"/>
                  <a:pt x="5741" y="37868"/>
                </a:cubicBezTo>
                <a:cubicBezTo>
                  <a:pt x="5759" y="37904"/>
                  <a:pt x="5741" y="37940"/>
                  <a:pt x="5705" y="37958"/>
                </a:cubicBezTo>
                <a:cubicBezTo>
                  <a:pt x="5669" y="37995"/>
                  <a:pt x="5650" y="38049"/>
                  <a:pt x="5650" y="38085"/>
                </a:cubicBezTo>
                <a:cubicBezTo>
                  <a:pt x="5650" y="38121"/>
                  <a:pt x="5687" y="38176"/>
                  <a:pt x="5650" y="38212"/>
                </a:cubicBezTo>
                <a:cubicBezTo>
                  <a:pt x="5614" y="38284"/>
                  <a:pt x="5487" y="38266"/>
                  <a:pt x="5415" y="38248"/>
                </a:cubicBezTo>
                <a:cubicBezTo>
                  <a:pt x="5379" y="38230"/>
                  <a:pt x="5343" y="38266"/>
                  <a:pt x="5343" y="38302"/>
                </a:cubicBezTo>
                <a:cubicBezTo>
                  <a:pt x="5324" y="38502"/>
                  <a:pt x="5506" y="38646"/>
                  <a:pt x="5596" y="38809"/>
                </a:cubicBezTo>
                <a:cubicBezTo>
                  <a:pt x="5614" y="38846"/>
                  <a:pt x="5632" y="38900"/>
                  <a:pt x="5650" y="38936"/>
                </a:cubicBezTo>
                <a:cubicBezTo>
                  <a:pt x="5614" y="38936"/>
                  <a:pt x="5596" y="38936"/>
                  <a:pt x="5578" y="38918"/>
                </a:cubicBezTo>
                <a:cubicBezTo>
                  <a:pt x="5542" y="38882"/>
                  <a:pt x="5506" y="38864"/>
                  <a:pt x="5469" y="38828"/>
                </a:cubicBezTo>
                <a:cubicBezTo>
                  <a:pt x="5415" y="38809"/>
                  <a:pt x="5361" y="38828"/>
                  <a:pt x="5306" y="38864"/>
                </a:cubicBezTo>
                <a:cubicBezTo>
                  <a:pt x="5252" y="38809"/>
                  <a:pt x="5162" y="38791"/>
                  <a:pt x="5107" y="38846"/>
                </a:cubicBezTo>
                <a:cubicBezTo>
                  <a:pt x="5035" y="38882"/>
                  <a:pt x="4999" y="38991"/>
                  <a:pt x="5035" y="39063"/>
                </a:cubicBezTo>
                <a:cubicBezTo>
                  <a:pt x="4944" y="39099"/>
                  <a:pt x="4854" y="39099"/>
                  <a:pt x="4763" y="39063"/>
                </a:cubicBezTo>
                <a:cubicBezTo>
                  <a:pt x="4745" y="39063"/>
                  <a:pt x="4709" y="39063"/>
                  <a:pt x="4709" y="39081"/>
                </a:cubicBezTo>
                <a:cubicBezTo>
                  <a:pt x="4654" y="39172"/>
                  <a:pt x="4654" y="39244"/>
                  <a:pt x="4654" y="39335"/>
                </a:cubicBezTo>
                <a:cubicBezTo>
                  <a:pt x="4636" y="39353"/>
                  <a:pt x="4600" y="39353"/>
                  <a:pt x="4582" y="39335"/>
                </a:cubicBezTo>
                <a:cubicBezTo>
                  <a:pt x="4564" y="39298"/>
                  <a:pt x="4528" y="39317"/>
                  <a:pt x="4510" y="39335"/>
                </a:cubicBezTo>
                <a:cubicBezTo>
                  <a:pt x="4455" y="39407"/>
                  <a:pt x="4365" y="39443"/>
                  <a:pt x="4347" y="39534"/>
                </a:cubicBezTo>
                <a:cubicBezTo>
                  <a:pt x="4328" y="39588"/>
                  <a:pt x="4328" y="39624"/>
                  <a:pt x="4347" y="39661"/>
                </a:cubicBezTo>
                <a:cubicBezTo>
                  <a:pt x="4310" y="39643"/>
                  <a:pt x="4274" y="39624"/>
                  <a:pt x="4256" y="39624"/>
                </a:cubicBezTo>
                <a:cubicBezTo>
                  <a:pt x="4184" y="39606"/>
                  <a:pt x="4129" y="39643"/>
                  <a:pt x="4093" y="39697"/>
                </a:cubicBezTo>
                <a:cubicBezTo>
                  <a:pt x="4021" y="39806"/>
                  <a:pt x="4039" y="39950"/>
                  <a:pt x="4147" y="40041"/>
                </a:cubicBezTo>
                <a:cubicBezTo>
                  <a:pt x="4111" y="40077"/>
                  <a:pt x="4075" y="40113"/>
                  <a:pt x="4021" y="40150"/>
                </a:cubicBezTo>
                <a:lnTo>
                  <a:pt x="3948" y="40222"/>
                </a:lnTo>
                <a:lnTo>
                  <a:pt x="3894" y="40258"/>
                </a:lnTo>
                <a:cubicBezTo>
                  <a:pt x="3894" y="40222"/>
                  <a:pt x="3858" y="40204"/>
                  <a:pt x="3821" y="40222"/>
                </a:cubicBezTo>
                <a:cubicBezTo>
                  <a:pt x="3785" y="40258"/>
                  <a:pt x="3785" y="40294"/>
                  <a:pt x="3803" y="40331"/>
                </a:cubicBezTo>
                <a:cubicBezTo>
                  <a:pt x="3803" y="40367"/>
                  <a:pt x="3803" y="40403"/>
                  <a:pt x="3785" y="40439"/>
                </a:cubicBezTo>
                <a:lnTo>
                  <a:pt x="3767" y="40439"/>
                </a:lnTo>
                <a:cubicBezTo>
                  <a:pt x="3749" y="40421"/>
                  <a:pt x="3713" y="40421"/>
                  <a:pt x="3695" y="40439"/>
                </a:cubicBezTo>
                <a:cubicBezTo>
                  <a:pt x="3677" y="40457"/>
                  <a:pt x="3677" y="40476"/>
                  <a:pt x="3695" y="40494"/>
                </a:cubicBezTo>
                <a:cubicBezTo>
                  <a:pt x="3713" y="40494"/>
                  <a:pt x="3713" y="40512"/>
                  <a:pt x="3713" y="40512"/>
                </a:cubicBezTo>
                <a:cubicBezTo>
                  <a:pt x="3749" y="40584"/>
                  <a:pt x="3677" y="40657"/>
                  <a:pt x="3604" y="40620"/>
                </a:cubicBezTo>
                <a:cubicBezTo>
                  <a:pt x="3495" y="40584"/>
                  <a:pt x="3532" y="40439"/>
                  <a:pt x="3622" y="40421"/>
                </a:cubicBezTo>
                <a:cubicBezTo>
                  <a:pt x="3658" y="40421"/>
                  <a:pt x="3677" y="40367"/>
                  <a:pt x="3658" y="40331"/>
                </a:cubicBezTo>
                <a:lnTo>
                  <a:pt x="3532" y="40204"/>
                </a:lnTo>
                <a:cubicBezTo>
                  <a:pt x="3568" y="40186"/>
                  <a:pt x="3586" y="40131"/>
                  <a:pt x="3586" y="40095"/>
                </a:cubicBezTo>
                <a:cubicBezTo>
                  <a:pt x="3586" y="40059"/>
                  <a:pt x="3568" y="40041"/>
                  <a:pt x="3550" y="40041"/>
                </a:cubicBezTo>
                <a:cubicBezTo>
                  <a:pt x="3495" y="40041"/>
                  <a:pt x="3441" y="40041"/>
                  <a:pt x="3387" y="40059"/>
                </a:cubicBezTo>
                <a:cubicBezTo>
                  <a:pt x="3441" y="39878"/>
                  <a:pt x="3459" y="39697"/>
                  <a:pt x="3441" y="39516"/>
                </a:cubicBezTo>
                <a:cubicBezTo>
                  <a:pt x="3441" y="39498"/>
                  <a:pt x="3423" y="39480"/>
                  <a:pt x="3405" y="39480"/>
                </a:cubicBezTo>
                <a:lnTo>
                  <a:pt x="3405" y="39480"/>
                </a:lnTo>
                <a:cubicBezTo>
                  <a:pt x="3387" y="39389"/>
                  <a:pt x="3278" y="39335"/>
                  <a:pt x="3206" y="39317"/>
                </a:cubicBezTo>
                <a:cubicBezTo>
                  <a:pt x="3115" y="39280"/>
                  <a:pt x="3006" y="39298"/>
                  <a:pt x="2916" y="39353"/>
                </a:cubicBezTo>
                <a:cubicBezTo>
                  <a:pt x="2880" y="39389"/>
                  <a:pt x="2862" y="39443"/>
                  <a:pt x="2843" y="39498"/>
                </a:cubicBezTo>
                <a:cubicBezTo>
                  <a:pt x="2807" y="39498"/>
                  <a:pt x="2789" y="39516"/>
                  <a:pt x="2753" y="39552"/>
                </a:cubicBezTo>
                <a:cubicBezTo>
                  <a:pt x="2699" y="39606"/>
                  <a:pt x="2681" y="39697"/>
                  <a:pt x="2717" y="39769"/>
                </a:cubicBezTo>
                <a:cubicBezTo>
                  <a:pt x="2735" y="39842"/>
                  <a:pt x="2771" y="39932"/>
                  <a:pt x="2717" y="40005"/>
                </a:cubicBezTo>
                <a:cubicBezTo>
                  <a:pt x="2662" y="40077"/>
                  <a:pt x="2572" y="40059"/>
                  <a:pt x="2518" y="40113"/>
                </a:cubicBezTo>
                <a:cubicBezTo>
                  <a:pt x="2463" y="40186"/>
                  <a:pt x="2445" y="40276"/>
                  <a:pt x="2463" y="40367"/>
                </a:cubicBezTo>
                <a:cubicBezTo>
                  <a:pt x="2463" y="40457"/>
                  <a:pt x="2499" y="40530"/>
                  <a:pt x="2518" y="40620"/>
                </a:cubicBezTo>
                <a:cubicBezTo>
                  <a:pt x="2518" y="40675"/>
                  <a:pt x="2499" y="40747"/>
                  <a:pt x="2481" y="40802"/>
                </a:cubicBezTo>
                <a:cubicBezTo>
                  <a:pt x="2445" y="40856"/>
                  <a:pt x="2391" y="40874"/>
                  <a:pt x="2336" y="40874"/>
                </a:cubicBezTo>
                <a:cubicBezTo>
                  <a:pt x="2246" y="40874"/>
                  <a:pt x="2155" y="40928"/>
                  <a:pt x="2155" y="41037"/>
                </a:cubicBezTo>
                <a:cubicBezTo>
                  <a:pt x="2155" y="41109"/>
                  <a:pt x="2173" y="41182"/>
                  <a:pt x="2228" y="41236"/>
                </a:cubicBezTo>
                <a:lnTo>
                  <a:pt x="2282" y="41399"/>
                </a:lnTo>
                <a:cubicBezTo>
                  <a:pt x="2264" y="41381"/>
                  <a:pt x="2246" y="41363"/>
                  <a:pt x="2228" y="41345"/>
                </a:cubicBezTo>
                <a:cubicBezTo>
                  <a:pt x="2192" y="41309"/>
                  <a:pt x="2155" y="41290"/>
                  <a:pt x="2101" y="41272"/>
                </a:cubicBezTo>
                <a:cubicBezTo>
                  <a:pt x="2047" y="41272"/>
                  <a:pt x="2010" y="41309"/>
                  <a:pt x="1974" y="41363"/>
                </a:cubicBezTo>
                <a:cubicBezTo>
                  <a:pt x="1956" y="41399"/>
                  <a:pt x="1938" y="41453"/>
                  <a:pt x="1938" y="41490"/>
                </a:cubicBezTo>
                <a:lnTo>
                  <a:pt x="1847" y="41508"/>
                </a:lnTo>
                <a:lnTo>
                  <a:pt x="1793" y="41508"/>
                </a:lnTo>
                <a:lnTo>
                  <a:pt x="1811" y="41290"/>
                </a:lnTo>
                <a:lnTo>
                  <a:pt x="1811" y="41254"/>
                </a:lnTo>
                <a:cubicBezTo>
                  <a:pt x="1811" y="41182"/>
                  <a:pt x="1739" y="41182"/>
                  <a:pt x="1703" y="41200"/>
                </a:cubicBezTo>
                <a:cubicBezTo>
                  <a:pt x="1612" y="41272"/>
                  <a:pt x="1503" y="41254"/>
                  <a:pt x="1431" y="41164"/>
                </a:cubicBezTo>
                <a:cubicBezTo>
                  <a:pt x="1395" y="41127"/>
                  <a:pt x="1340" y="41127"/>
                  <a:pt x="1322" y="41182"/>
                </a:cubicBezTo>
                <a:cubicBezTo>
                  <a:pt x="1322" y="41200"/>
                  <a:pt x="1322" y="41218"/>
                  <a:pt x="1322" y="41218"/>
                </a:cubicBezTo>
                <a:cubicBezTo>
                  <a:pt x="1304" y="41309"/>
                  <a:pt x="1304" y="41381"/>
                  <a:pt x="1304" y="41472"/>
                </a:cubicBezTo>
                <a:cubicBezTo>
                  <a:pt x="1232" y="41490"/>
                  <a:pt x="1196" y="41526"/>
                  <a:pt x="1159" y="41598"/>
                </a:cubicBezTo>
                <a:cubicBezTo>
                  <a:pt x="1159" y="41653"/>
                  <a:pt x="1159" y="41707"/>
                  <a:pt x="1159" y="41761"/>
                </a:cubicBezTo>
                <a:lnTo>
                  <a:pt x="1159" y="41816"/>
                </a:lnTo>
                <a:cubicBezTo>
                  <a:pt x="1105" y="41725"/>
                  <a:pt x="996" y="41689"/>
                  <a:pt x="888" y="41689"/>
                </a:cubicBezTo>
                <a:cubicBezTo>
                  <a:pt x="761" y="41689"/>
                  <a:pt x="670" y="41816"/>
                  <a:pt x="688" y="41942"/>
                </a:cubicBezTo>
                <a:cubicBezTo>
                  <a:pt x="634" y="41979"/>
                  <a:pt x="580" y="41997"/>
                  <a:pt x="525" y="41979"/>
                </a:cubicBezTo>
                <a:cubicBezTo>
                  <a:pt x="471" y="41961"/>
                  <a:pt x="417" y="41906"/>
                  <a:pt x="362" y="41888"/>
                </a:cubicBezTo>
                <a:cubicBezTo>
                  <a:pt x="272" y="41888"/>
                  <a:pt x="200" y="41942"/>
                  <a:pt x="181" y="42015"/>
                </a:cubicBezTo>
                <a:cubicBezTo>
                  <a:pt x="163" y="42087"/>
                  <a:pt x="163" y="42160"/>
                  <a:pt x="200" y="42232"/>
                </a:cubicBezTo>
                <a:cubicBezTo>
                  <a:pt x="218" y="42305"/>
                  <a:pt x="272" y="42359"/>
                  <a:pt x="290" y="42431"/>
                </a:cubicBezTo>
                <a:cubicBezTo>
                  <a:pt x="308" y="42486"/>
                  <a:pt x="290" y="42540"/>
                  <a:pt x="272" y="42576"/>
                </a:cubicBezTo>
                <a:cubicBezTo>
                  <a:pt x="254" y="42594"/>
                  <a:pt x="236" y="42594"/>
                  <a:pt x="218" y="42594"/>
                </a:cubicBezTo>
                <a:cubicBezTo>
                  <a:pt x="181" y="42576"/>
                  <a:pt x="145" y="42576"/>
                  <a:pt x="109" y="42576"/>
                </a:cubicBezTo>
                <a:cubicBezTo>
                  <a:pt x="18" y="42594"/>
                  <a:pt x="0" y="42667"/>
                  <a:pt x="0" y="42739"/>
                </a:cubicBezTo>
                <a:cubicBezTo>
                  <a:pt x="0" y="42757"/>
                  <a:pt x="0" y="42775"/>
                  <a:pt x="0" y="42794"/>
                </a:cubicBezTo>
                <a:lnTo>
                  <a:pt x="53423" y="42794"/>
                </a:lnTo>
                <a:lnTo>
                  <a:pt x="53423" y="18617"/>
                </a:lnTo>
                <a:close/>
                <a:moveTo>
                  <a:pt x="8657" y="35025"/>
                </a:moveTo>
                <a:lnTo>
                  <a:pt x="8657" y="35025"/>
                </a:lnTo>
                <a:close/>
                <a:moveTo>
                  <a:pt x="5976" y="36799"/>
                </a:moveTo>
                <a:close/>
                <a:moveTo>
                  <a:pt x="8602" y="35550"/>
                </a:moveTo>
                <a:close/>
                <a:moveTo>
                  <a:pt x="8765" y="34952"/>
                </a:moveTo>
                <a:lnTo>
                  <a:pt x="8765" y="34952"/>
                </a:lnTo>
                <a:close/>
                <a:moveTo>
                  <a:pt x="13003" y="33340"/>
                </a:moveTo>
                <a:lnTo>
                  <a:pt x="13003" y="33340"/>
                </a:lnTo>
                <a:cubicBezTo>
                  <a:pt x="12985" y="33359"/>
                  <a:pt x="12967" y="33377"/>
                  <a:pt x="12930" y="33395"/>
                </a:cubicBezTo>
                <a:lnTo>
                  <a:pt x="12912" y="33413"/>
                </a:lnTo>
                <a:cubicBezTo>
                  <a:pt x="12930" y="33322"/>
                  <a:pt x="12949" y="33232"/>
                  <a:pt x="12967" y="33141"/>
                </a:cubicBezTo>
                <a:cubicBezTo>
                  <a:pt x="12967" y="33159"/>
                  <a:pt x="12967" y="33196"/>
                  <a:pt x="12985" y="33214"/>
                </a:cubicBezTo>
                <a:cubicBezTo>
                  <a:pt x="13003" y="33250"/>
                  <a:pt x="13003" y="33286"/>
                  <a:pt x="13003" y="33340"/>
                </a:cubicBezTo>
                <a:close/>
                <a:moveTo>
                  <a:pt x="13981" y="32870"/>
                </a:moveTo>
                <a:close/>
                <a:moveTo>
                  <a:pt x="16860" y="29320"/>
                </a:moveTo>
                <a:lnTo>
                  <a:pt x="16860" y="29320"/>
                </a:lnTo>
                <a:close/>
                <a:moveTo>
                  <a:pt x="17639" y="28415"/>
                </a:moveTo>
                <a:lnTo>
                  <a:pt x="17639" y="28415"/>
                </a:lnTo>
                <a:close/>
                <a:moveTo>
                  <a:pt x="28432" y="1573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815346" y="1116263"/>
            <a:ext cx="7361472" cy="912862"/>
            <a:chOff x="815346" y="1116263"/>
            <a:chExt cx="7361472" cy="912862"/>
          </a:xfrm>
        </p:grpSpPr>
        <p:sp>
          <p:nvSpPr>
            <p:cNvPr id="38" name="Google Shape;38;p2"/>
            <p:cNvSpPr/>
            <p:nvPr/>
          </p:nvSpPr>
          <p:spPr>
            <a:xfrm>
              <a:off x="7583337" y="154318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57038" y="17228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9306" y="111626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5346" y="159829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1803" y="196758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53800" y="410558"/>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latin typeface="Domine"/>
                <a:ea typeface="Domine"/>
                <a:cs typeface="Domine"/>
                <a:sym typeface="Domi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3010975" y="2797513"/>
            <a:ext cx="3121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3">
  <p:cSld name="ONE_COLUMN_TEXT_1_1_1_1_1">
    <p:spTree>
      <p:nvGrpSpPr>
        <p:cNvPr id="1" name="Shape 699"/>
        <p:cNvGrpSpPr/>
        <p:nvPr/>
      </p:nvGrpSpPr>
      <p:grpSpPr>
        <a:xfrm>
          <a:off x="0" y="0"/>
          <a:ext cx="0" cy="0"/>
          <a:chOff x="0" y="0"/>
          <a:chExt cx="0" cy="0"/>
        </a:xfrm>
      </p:grpSpPr>
      <p:grpSp>
        <p:nvGrpSpPr>
          <p:cNvPr id="700" name="Google Shape;700;p33"/>
          <p:cNvGrpSpPr/>
          <p:nvPr/>
        </p:nvGrpSpPr>
        <p:grpSpPr>
          <a:xfrm>
            <a:off x="-103928" y="11357"/>
            <a:ext cx="9489289" cy="5132136"/>
            <a:chOff x="-103928" y="11357"/>
            <a:chExt cx="9489289" cy="5132136"/>
          </a:xfrm>
        </p:grpSpPr>
        <p:sp>
          <p:nvSpPr>
            <p:cNvPr id="701" name="Google Shape;701;p33"/>
            <p:cNvSpPr/>
            <p:nvPr/>
          </p:nvSpPr>
          <p:spPr>
            <a:xfrm>
              <a:off x="719995" y="187735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3"/>
            <p:cNvGrpSpPr/>
            <p:nvPr/>
          </p:nvGrpSpPr>
          <p:grpSpPr>
            <a:xfrm flipH="1">
              <a:off x="-103928" y="11357"/>
              <a:ext cx="9489289" cy="4774777"/>
              <a:chOff x="-150589" y="11357"/>
              <a:chExt cx="9489289" cy="4774777"/>
            </a:xfrm>
          </p:grpSpPr>
          <p:sp>
            <p:nvSpPr>
              <p:cNvPr id="704" name="Google Shape;704;p3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3"/>
            <p:cNvGrpSpPr/>
            <p:nvPr/>
          </p:nvGrpSpPr>
          <p:grpSpPr>
            <a:xfrm>
              <a:off x="587551" y="586771"/>
              <a:ext cx="7251201" cy="4310942"/>
              <a:chOff x="615514" y="637221"/>
              <a:chExt cx="7251201" cy="4310942"/>
            </a:xfrm>
          </p:grpSpPr>
          <p:sp>
            <p:nvSpPr>
              <p:cNvPr id="714" name="Google Shape;714;p3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33"/>
              <p:cNvGrpSpPr/>
              <p:nvPr/>
            </p:nvGrpSpPr>
            <p:grpSpPr>
              <a:xfrm>
                <a:off x="7017452" y="637221"/>
                <a:ext cx="849263" cy="621826"/>
                <a:chOff x="2172695" y="492015"/>
                <a:chExt cx="163925" cy="120025"/>
              </a:xfrm>
            </p:grpSpPr>
            <p:sp>
              <p:nvSpPr>
                <p:cNvPr id="717" name="Google Shape;717;p3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33"/>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3" name="Google Shape;723;p33"/>
          <p:cNvSpPr txBox="1">
            <a:spLocks noGrp="1"/>
          </p:cNvSpPr>
          <p:nvPr>
            <p:ph type="subTitle" idx="1"/>
          </p:nvPr>
        </p:nvSpPr>
        <p:spPr>
          <a:xfrm>
            <a:off x="713225" y="1009705"/>
            <a:ext cx="7717500" cy="32661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5"/>
              </a:buClr>
              <a:buSzPts val="1800"/>
              <a:buFont typeface="Domine"/>
              <a:buAutoNum type="arabicPeriod"/>
              <a:defRPr/>
            </a:lvl1pPr>
            <a:lvl2pPr lvl="1" algn="ctr" rtl="0">
              <a:lnSpc>
                <a:spcPct val="100000"/>
              </a:lnSpc>
              <a:spcBef>
                <a:spcPts val="160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bg>
      <p:bgPr>
        <a:solidFill>
          <a:schemeClr val="lt1"/>
        </a:solidFill>
        <a:effectLst/>
      </p:bgPr>
    </p:bg>
    <p:spTree>
      <p:nvGrpSpPr>
        <p:cNvPr id="1" name="Shape 774"/>
        <p:cNvGrpSpPr/>
        <p:nvPr/>
      </p:nvGrpSpPr>
      <p:grpSpPr>
        <a:xfrm>
          <a:off x="0" y="0"/>
          <a:ext cx="0" cy="0"/>
          <a:chOff x="0" y="0"/>
          <a:chExt cx="0" cy="0"/>
        </a:xfrm>
      </p:grpSpPr>
      <p:sp>
        <p:nvSpPr>
          <p:cNvPr id="775" name="Google Shape;775;p36"/>
          <p:cNvSpPr/>
          <p:nvPr/>
        </p:nvSpPr>
        <p:spPr>
          <a:xfrm flipH="1">
            <a:off x="5651849" y="7188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0" y="351951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flipH="1">
            <a:off x="-150589"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flipH="1">
            <a:off x="6315439" y="37918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flipH="1">
            <a:off x="-218724" y="3876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flipH="1">
            <a:off x="8868110" y="11033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flipH="1">
            <a:off x="-218719"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flipH="1">
            <a:off x="8213963"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flipH="1">
            <a:off x="8582327" y="26038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7075815" y="1563836"/>
            <a:ext cx="217436" cy="95804"/>
          </a:xfrm>
          <a:custGeom>
            <a:avLst/>
            <a:gdLst/>
            <a:ahLst/>
            <a:cxnLst/>
            <a:rect l="l" t="t" r="r" b="b"/>
            <a:pathLst>
              <a:path w="1305" h="575" extrusionOk="0">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616584" y="12860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8338635" y="498758"/>
            <a:ext cx="184279" cy="80142"/>
          </a:xfrm>
          <a:custGeom>
            <a:avLst/>
            <a:gdLst/>
            <a:ahLst/>
            <a:cxnLst/>
            <a:rect l="l" t="t" r="r" b="b"/>
            <a:pathLst>
              <a:path w="1106" h="481" extrusionOk="0">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txBox="1">
            <a:spLocks noGrp="1"/>
          </p:cNvSpPr>
          <p:nvPr>
            <p:ph type="subTitle" idx="1"/>
          </p:nvPr>
        </p:nvSpPr>
        <p:spPr>
          <a:xfrm>
            <a:off x="883787" y="296585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88" name="Google Shape;788;p36"/>
          <p:cNvSpPr txBox="1">
            <a:spLocks noGrp="1"/>
          </p:cNvSpPr>
          <p:nvPr>
            <p:ph type="subTitle" idx="2"/>
          </p:nvPr>
        </p:nvSpPr>
        <p:spPr>
          <a:xfrm>
            <a:off x="883813" y="1536300"/>
            <a:ext cx="7376400" cy="124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9" name="Google Shape;78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0" name="Google Shape;790;p36"/>
          <p:cNvSpPr txBox="1">
            <a:spLocks noGrp="1"/>
          </p:cNvSpPr>
          <p:nvPr>
            <p:ph type="subTitle" idx="3"/>
          </p:nvPr>
        </p:nvSpPr>
        <p:spPr>
          <a:xfrm>
            <a:off x="883787" y="113820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91" name="Google Shape;791;p36"/>
          <p:cNvSpPr txBox="1">
            <a:spLocks noGrp="1"/>
          </p:cNvSpPr>
          <p:nvPr>
            <p:ph type="subTitle" idx="4"/>
          </p:nvPr>
        </p:nvSpPr>
        <p:spPr>
          <a:xfrm>
            <a:off x="883813" y="3363950"/>
            <a:ext cx="7376400" cy="138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mine"/>
              <a:buNone/>
              <a:defRPr sz="3000" b="1">
                <a:solidFill>
                  <a:schemeClr val="dk1"/>
                </a:solidFill>
                <a:latin typeface="Domine"/>
                <a:ea typeface="Domine"/>
                <a:cs typeface="Domine"/>
                <a:sym typeface="Domine"/>
              </a:defRPr>
            </a:lvl1pPr>
            <a:lvl2pPr lvl="1"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2pPr>
            <a:lvl3pPr lvl="2"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3pPr>
            <a:lvl4pPr lvl="3"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4pPr>
            <a:lvl5pPr lvl="4"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5pPr>
            <a:lvl6pPr lvl="5"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6pPr>
            <a:lvl7pPr lvl="6"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7pPr>
            <a:lvl8pPr lvl="7"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8pPr>
            <a:lvl9pPr lvl="8"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9" r:id="rId2"/>
    <p:sldLayoutId id="2147483682" r:id="rId3"/>
    <p:sldLayoutId id="214748370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9.gif"/><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gif"/><Relationship Id="rId9" Type="http://schemas.openxmlformats.org/officeDocument/2006/relationships/image" Target="../media/image40.gif"/></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ketchfab.com/3d-models/cave-of-wonders-4227c36db6b64efbaf611ff052805a94" TargetMode="External"/><Relationship Id="rId2" Type="http://schemas.openxmlformats.org/officeDocument/2006/relationships/hyperlink" Target="https://opengameart.org/content/board-tiles-fantasy-64x64" TargetMode="External"/><Relationship Id="rId1" Type="http://schemas.openxmlformats.org/officeDocument/2006/relationships/slideLayout" Target="../slideLayouts/slideLayout2.xml"/><Relationship Id="rId6" Type="http://schemas.openxmlformats.org/officeDocument/2006/relationships/hyperlink" Target="https://www.flaticon.com/free-icons/menu" TargetMode="External"/><Relationship Id="rId5" Type="http://schemas.openxmlformats.org/officeDocument/2006/relationships/hyperlink" Target="https://www.mixamo.com/#/" TargetMode="External"/><Relationship Id="rId4" Type="http://schemas.openxmlformats.org/officeDocument/2006/relationships/hyperlink" Target="https://www.mixamo.com/#/?page=1&amp;type=Charact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video" Target="https://www.youtube.com/embed/4D7wkh-_PmE?feature=oembed" TargetMode="External"/><Relationship Id="rId7" Type="http://schemas.openxmlformats.org/officeDocument/2006/relationships/image" Target="../media/image3.jpeg"/><Relationship Id="rId2" Type="http://schemas.openxmlformats.org/officeDocument/2006/relationships/video" Target="https://www.youtube.com/embed/RcsA6XLZUng?feature=oembed" TargetMode="External"/><Relationship Id="rId1" Type="http://schemas.openxmlformats.org/officeDocument/2006/relationships/video" Target="https://www.youtube.com/embed/5x37DeAfbLI?feature=oembed" TargetMode="External"/><Relationship Id="rId6" Type="http://schemas.openxmlformats.org/officeDocument/2006/relationships/image" Target="../media/image2.jpeg"/><Relationship Id="rId5" Type="http://schemas.openxmlformats.org/officeDocument/2006/relationships/image" Target="../media/image1.gif"/><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hyperlink" Target="https://www.statista.com/statistics/1446849/top-gaming-genres-mobile-worldwide/" TargetMode="External"/><Relationship Id="rId2" Type="http://schemas.openxmlformats.org/officeDocument/2006/relationships/hyperlink" Target="https://explodingtopics.com/blog/iphone-android-users" TargetMode="External"/><Relationship Id="rId1" Type="http://schemas.openxmlformats.org/officeDocument/2006/relationships/slideLayout" Target="../slideLayouts/slideLayout2.xml"/><Relationship Id="rId5" Type="http://schemas.openxmlformats.org/officeDocument/2006/relationships/hyperlink" Target="https://www.statista.com/statistics/248892/frequency-of-using-smartphones-to-play-games-in-the-us/#:~:text=Weekly%20mobile%20gaming%20was%20highest,aged%20between%2035%20to%2054." TargetMode="External"/><Relationship Id="rId4" Type="http://schemas.openxmlformats.org/officeDocument/2006/relationships/hyperlink" Target="https://gameworldobserver.com/2023/09/11/fate-grand-order-hits-7-billion-in-revenue-with-japan-accounting-for-over-80-of-total-player-spend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7"/>
        <p:cNvGrpSpPr/>
        <p:nvPr/>
      </p:nvGrpSpPr>
      <p:grpSpPr>
        <a:xfrm>
          <a:off x="0" y="0"/>
          <a:ext cx="0" cy="0"/>
          <a:chOff x="0" y="0"/>
          <a:chExt cx="0" cy="0"/>
        </a:xfrm>
      </p:grpSpPr>
      <p:sp>
        <p:nvSpPr>
          <p:cNvPr id="1258" name="Google Shape;1258;p61"/>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Zodiac</a:t>
            </a:r>
            <a:endParaRPr dirty="0"/>
          </a:p>
        </p:txBody>
      </p:sp>
      <p:sp>
        <p:nvSpPr>
          <p:cNvPr id="1259" name="Google Shape;1259;p61"/>
          <p:cNvSpPr txBox="1">
            <a:spLocks noGrp="1"/>
          </p:cNvSpPr>
          <p:nvPr>
            <p:ph type="subTitle" idx="1"/>
          </p:nvPr>
        </p:nvSpPr>
        <p:spPr>
          <a:xfrm>
            <a:off x="2856387" y="2763137"/>
            <a:ext cx="3431076"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Mobile Submission by Joshua Evans 22153027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5D4C-2D32-9672-43A6-D652A75CC269}"/>
              </a:ext>
            </a:extLst>
          </p:cNvPr>
          <p:cNvSpPr>
            <a:spLocks noGrp="1"/>
          </p:cNvSpPr>
          <p:nvPr>
            <p:ph type="title"/>
          </p:nvPr>
        </p:nvSpPr>
        <p:spPr/>
        <p:txBody>
          <a:bodyPr/>
          <a:lstStyle/>
          <a:p>
            <a:r>
              <a:rPr lang="en-GB" dirty="0"/>
              <a:t>UI Drafts</a:t>
            </a:r>
          </a:p>
        </p:txBody>
      </p:sp>
      <p:pic>
        <p:nvPicPr>
          <p:cNvPr id="4" name="Picture 3">
            <a:extLst>
              <a:ext uri="{FF2B5EF4-FFF2-40B4-BE49-F238E27FC236}">
                <a16:creationId xmlns:a16="http://schemas.microsoft.com/office/drawing/2014/main" id="{EFE99601-D58A-E5BB-C520-E4A932643048}"/>
              </a:ext>
            </a:extLst>
          </p:cNvPr>
          <p:cNvPicPr>
            <a:picLocks noChangeAspect="1"/>
          </p:cNvPicPr>
          <p:nvPr/>
        </p:nvPicPr>
        <p:blipFill>
          <a:blip r:embed="rId2"/>
          <a:stretch>
            <a:fillRect/>
          </a:stretch>
        </p:blipFill>
        <p:spPr>
          <a:xfrm>
            <a:off x="159824" y="1017725"/>
            <a:ext cx="2803381" cy="1983230"/>
          </a:xfrm>
          <a:prstGeom prst="rect">
            <a:avLst/>
          </a:prstGeom>
        </p:spPr>
      </p:pic>
      <p:pic>
        <p:nvPicPr>
          <p:cNvPr id="5" name="Picture 4">
            <a:extLst>
              <a:ext uri="{FF2B5EF4-FFF2-40B4-BE49-F238E27FC236}">
                <a16:creationId xmlns:a16="http://schemas.microsoft.com/office/drawing/2014/main" id="{C5964114-F7AF-E620-5951-26B5715A8257}"/>
              </a:ext>
            </a:extLst>
          </p:cNvPr>
          <p:cNvPicPr>
            <a:picLocks noChangeAspect="1"/>
          </p:cNvPicPr>
          <p:nvPr/>
        </p:nvPicPr>
        <p:blipFill>
          <a:blip r:embed="rId3"/>
          <a:stretch>
            <a:fillRect/>
          </a:stretch>
        </p:blipFill>
        <p:spPr>
          <a:xfrm rot="16200000">
            <a:off x="3617654" y="607649"/>
            <a:ext cx="1983229" cy="2803379"/>
          </a:xfrm>
          <a:prstGeom prst="rect">
            <a:avLst/>
          </a:prstGeom>
        </p:spPr>
      </p:pic>
      <p:pic>
        <p:nvPicPr>
          <p:cNvPr id="6" name="Picture 5">
            <a:extLst>
              <a:ext uri="{FF2B5EF4-FFF2-40B4-BE49-F238E27FC236}">
                <a16:creationId xmlns:a16="http://schemas.microsoft.com/office/drawing/2014/main" id="{7544296F-586D-0E02-10ED-0A9D7BA01715}"/>
              </a:ext>
            </a:extLst>
          </p:cNvPr>
          <p:cNvPicPr>
            <a:picLocks noChangeAspect="1"/>
          </p:cNvPicPr>
          <p:nvPr/>
        </p:nvPicPr>
        <p:blipFill>
          <a:blip r:embed="rId4"/>
          <a:stretch>
            <a:fillRect/>
          </a:stretch>
        </p:blipFill>
        <p:spPr>
          <a:xfrm rot="16200000">
            <a:off x="6665409" y="607647"/>
            <a:ext cx="1983230" cy="2803381"/>
          </a:xfrm>
          <a:prstGeom prst="rect">
            <a:avLst/>
          </a:prstGeom>
        </p:spPr>
      </p:pic>
      <p:pic>
        <p:nvPicPr>
          <p:cNvPr id="7" name="Picture 6">
            <a:extLst>
              <a:ext uri="{FF2B5EF4-FFF2-40B4-BE49-F238E27FC236}">
                <a16:creationId xmlns:a16="http://schemas.microsoft.com/office/drawing/2014/main" id="{FBE9B2BC-8874-A1C5-83F0-71C6C709B9C7}"/>
              </a:ext>
            </a:extLst>
          </p:cNvPr>
          <p:cNvPicPr>
            <a:picLocks noChangeAspect="1"/>
          </p:cNvPicPr>
          <p:nvPr/>
        </p:nvPicPr>
        <p:blipFill>
          <a:blip r:embed="rId5"/>
          <a:stretch>
            <a:fillRect/>
          </a:stretch>
        </p:blipFill>
        <p:spPr>
          <a:xfrm rot="16200000">
            <a:off x="569899" y="2590878"/>
            <a:ext cx="1983229" cy="2803379"/>
          </a:xfrm>
          <a:prstGeom prst="rect">
            <a:avLst/>
          </a:prstGeom>
        </p:spPr>
      </p:pic>
      <p:pic>
        <p:nvPicPr>
          <p:cNvPr id="8" name="Picture 7">
            <a:extLst>
              <a:ext uri="{FF2B5EF4-FFF2-40B4-BE49-F238E27FC236}">
                <a16:creationId xmlns:a16="http://schemas.microsoft.com/office/drawing/2014/main" id="{AD07E6D5-2FD0-55B9-9FC4-00E8A81CFBA4}"/>
              </a:ext>
            </a:extLst>
          </p:cNvPr>
          <p:cNvPicPr>
            <a:picLocks noChangeAspect="1"/>
          </p:cNvPicPr>
          <p:nvPr/>
        </p:nvPicPr>
        <p:blipFill>
          <a:blip r:embed="rId6"/>
          <a:stretch>
            <a:fillRect/>
          </a:stretch>
        </p:blipFill>
        <p:spPr>
          <a:xfrm rot="16200000">
            <a:off x="6665409" y="2590877"/>
            <a:ext cx="1983230" cy="2803382"/>
          </a:xfrm>
          <a:prstGeom prst="rect">
            <a:avLst/>
          </a:prstGeom>
        </p:spPr>
      </p:pic>
    </p:spTree>
    <p:extLst>
      <p:ext uri="{BB962C8B-B14F-4D97-AF65-F5344CB8AC3E}">
        <p14:creationId xmlns:p14="http://schemas.microsoft.com/office/powerpoint/2010/main" val="3657254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925D-870F-3382-B55D-CB1799D622E5}"/>
              </a:ext>
            </a:extLst>
          </p:cNvPr>
          <p:cNvSpPr>
            <a:spLocks noGrp="1"/>
          </p:cNvSpPr>
          <p:nvPr>
            <p:ph type="title"/>
          </p:nvPr>
        </p:nvSpPr>
        <p:spPr/>
        <p:txBody>
          <a:bodyPr/>
          <a:lstStyle/>
          <a:p>
            <a:r>
              <a:rPr lang="en-GB" dirty="0"/>
              <a:t>Current UI Implementation</a:t>
            </a:r>
          </a:p>
        </p:txBody>
      </p:sp>
      <p:pic>
        <p:nvPicPr>
          <p:cNvPr id="5" name="Picture 4" descr="A map of the world&#10;&#10;Description automatically generated">
            <a:extLst>
              <a:ext uri="{FF2B5EF4-FFF2-40B4-BE49-F238E27FC236}">
                <a16:creationId xmlns:a16="http://schemas.microsoft.com/office/drawing/2014/main" id="{E2AFE721-687F-ADA0-086B-F70418587B05}"/>
              </a:ext>
            </a:extLst>
          </p:cNvPr>
          <p:cNvPicPr>
            <a:picLocks noChangeAspect="1"/>
          </p:cNvPicPr>
          <p:nvPr/>
        </p:nvPicPr>
        <p:blipFill>
          <a:blip r:embed="rId2"/>
          <a:stretch>
            <a:fillRect/>
          </a:stretch>
        </p:blipFill>
        <p:spPr>
          <a:xfrm>
            <a:off x="82502" y="1169177"/>
            <a:ext cx="2792294" cy="1305891"/>
          </a:xfrm>
          <a:prstGeom prst="rect">
            <a:avLst/>
          </a:prstGeom>
        </p:spPr>
      </p:pic>
      <p:pic>
        <p:nvPicPr>
          <p:cNvPr id="7" name="Picture 6" descr="A room with a desk and chair&#10;&#10;Description automatically generated">
            <a:extLst>
              <a:ext uri="{FF2B5EF4-FFF2-40B4-BE49-F238E27FC236}">
                <a16:creationId xmlns:a16="http://schemas.microsoft.com/office/drawing/2014/main" id="{1D1D361F-6BAF-B22B-8349-D27A84108C6D}"/>
              </a:ext>
            </a:extLst>
          </p:cNvPr>
          <p:cNvPicPr>
            <a:picLocks noChangeAspect="1"/>
          </p:cNvPicPr>
          <p:nvPr/>
        </p:nvPicPr>
        <p:blipFill>
          <a:blip r:embed="rId3"/>
          <a:stretch>
            <a:fillRect/>
          </a:stretch>
        </p:blipFill>
        <p:spPr>
          <a:xfrm>
            <a:off x="3189286" y="1169178"/>
            <a:ext cx="2792294" cy="1305890"/>
          </a:xfrm>
          <a:prstGeom prst="rect">
            <a:avLst/>
          </a:prstGeom>
        </p:spPr>
      </p:pic>
      <p:pic>
        <p:nvPicPr>
          <p:cNvPr id="9" name="Picture 8" descr="A room with a desk and chair&#10;&#10;Description automatically generated">
            <a:extLst>
              <a:ext uri="{FF2B5EF4-FFF2-40B4-BE49-F238E27FC236}">
                <a16:creationId xmlns:a16="http://schemas.microsoft.com/office/drawing/2014/main" id="{98EBC7A8-6C8C-6930-DB39-66E49B46696D}"/>
              </a:ext>
            </a:extLst>
          </p:cNvPr>
          <p:cNvPicPr>
            <a:picLocks noChangeAspect="1"/>
          </p:cNvPicPr>
          <p:nvPr/>
        </p:nvPicPr>
        <p:blipFill>
          <a:blip r:embed="rId4"/>
          <a:stretch>
            <a:fillRect/>
          </a:stretch>
        </p:blipFill>
        <p:spPr>
          <a:xfrm>
            <a:off x="6151188" y="1148122"/>
            <a:ext cx="2837315" cy="1326946"/>
          </a:xfrm>
          <a:prstGeom prst="rect">
            <a:avLst/>
          </a:prstGeom>
        </p:spPr>
      </p:pic>
      <p:pic>
        <p:nvPicPr>
          <p:cNvPr id="11" name="Picture 10" descr="A video game screen with a cartoon character&#10;&#10;Description automatically generated">
            <a:extLst>
              <a:ext uri="{FF2B5EF4-FFF2-40B4-BE49-F238E27FC236}">
                <a16:creationId xmlns:a16="http://schemas.microsoft.com/office/drawing/2014/main" id="{626E1A39-30F0-FBCA-F05F-9CCC2BB3F2FB}"/>
              </a:ext>
            </a:extLst>
          </p:cNvPr>
          <p:cNvPicPr>
            <a:picLocks noChangeAspect="1"/>
          </p:cNvPicPr>
          <p:nvPr/>
        </p:nvPicPr>
        <p:blipFill>
          <a:blip r:embed="rId5"/>
          <a:stretch>
            <a:fillRect/>
          </a:stretch>
        </p:blipFill>
        <p:spPr>
          <a:xfrm>
            <a:off x="82502" y="3392584"/>
            <a:ext cx="2792294" cy="1305891"/>
          </a:xfrm>
          <a:prstGeom prst="rect">
            <a:avLst/>
          </a:prstGeom>
        </p:spPr>
      </p:pic>
      <p:pic>
        <p:nvPicPr>
          <p:cNvPr id="13" name="Picture 12" descr="A video game screen with a cartoon character&#10;&#10;Description automatically generated">
            <a:extLst>
              <a:ext uri="{FF2B5EF4-FFF2-40B4-BE49-F238E27FC236}">
                <a16:creationId xmlns:a16="http://schemas.microsoft.com/office/drawing/2014/main" id="{1767CB40-092D-9E72-E0A7-06A12422DA4B}"/>
              </a:ext>
            </a:extLst>
          </p:cNvPr>
          <p:cNvPicPr>
            <a:picLocks noChangeAspect="1"/>
          </p:cNvPicPr>
          <p:nvPr/>
        </p:nvPicPr>
        <p:blipFill>
          <a:blip r:embed="rId6"/>
          <a:stretch>
            <a:fillRect/>
          </a:stretch>
        </p:blipFill>
        <p:spPr>
          <a:xfrm>
            <a:off x="6151188" y="3371529"/>
            <a:ext cx="2837315" cy="1326946"/>
          </a:xfrm>
          <a:prstGeom prst="rect">
            <a:avLst/>
          </a:prstGeom>
        </p:spPr>
      </p:pic>
      <p:sp>
        <p:nvSpPr>
          <p:cNvPr id="14" name="TextBox 13">
            <a:extLst>
              <a:ext uri="{FF2B5EF4-FFF2-40B4-BE49-F238E27FC236}">
                <a16:creationId xmlns:a16="http://schemas.microsoft.com/office/drawing/2014/main" id="{E123E6A2-AB51-29CA-9891-9515FE5C3D3B}"/>
              </a:ext>
            </a:extLst>
          </p:cNvPr>
          <p:cNvSpPr txBox="1"/>
          <p:nvPr/>
        </p:nvSpPr>
        <p:spPr>
          <a:xfrm>
            <a:off x="3162269" y="2514544"/>
            <a:ext cx="2846328" cy="307777"/>
          </a:xfrm>
          <a:prstGeom prst="rect">
            <a:avLst/>
          </a:prstGeom>
          <a:noFill/>
        </p:spPr>
        <p:txBody>
          <a:bodyPr wrap="square" rtlCol="0">
            <a:spAutoFit/>
          </a:bodyPr>
          <a:lstStyle/>
          <a:p>
            <a:pPr algn="ctr"/>
            <a:r>
              <a:rPr lang="en-GB" dirty="0"/>
              <a:t>Main Menu</a:t>
            </a:r>
          </a:p>
        </p:txBody>
      </p:sp>
      <p:sp>
        <p:nvSpPr>
          <p:cNvPr id="15" name="TextBox 14">
            <a:extLst>
              <a:ext uri="{FF2B5EF4-FFF2-40B4-BE49-F238E27FC236}">
                <a16:creationId xmlns:a16="http://schemas.microsoft.com/office/drawing/2014/main" id="{1BDBB008-BE66-9FAA-2868-810E0CBA778C}"/>
              </a:ext>
            </a:extLst>
          </p:cNvPr>
          <p:cNvSpPr txBox="1"/>
          <p:nvPr/>
        </p:nvSpPr>
        <p:spPr>
          <a:xfrm>
            <a:off x="82502" y="4710450"/>
            <a:ext cx="2846328" cy="307777"/>
          </a:xfrm>
          <a:prstGeom prst="rect">
            <a:avLst/>
          </a:prstGeom>
          <a:noFill/>
        </p:spPr>
        <p:txBody>
          <a:bodyPr wrap="square" rtlCol="0">
            <a:spAutoFit/>
          </a:bodyPr>
          <a:lstStyle/>
          <a:p>
            <a:pPr algn="ctr"/>
            <a:r>
              <a:rPr lang="en-GB" dirty="0"/>
              <a:t>Battle UI</a:t>
            </a:r>
          </a:p>
        </p:txBody>
      </p:sp>
      <p:sp>
        <p:nvSpPr>
          <p:cNvPr id="16" name="TextBox 15">
            <a:extLst>
              <a:ext uri="{FF2B5EF4-FFF2-40B4-BE49-F238E27FC236}">
                <a16:creationId xmlns:a16="http://schemas.microsoft.com/office/drawing/2014/main" id="{EF81479A-6651-8249-7859-6210D0BC3072}"/>
              </a:ext>
            </a:extLst>
          </p:cNvPr>
          <p:cNvSpPr txBox="1"/>
          <p:nvPr/>
        </p:nvSpPr>
        <p:spPr>
          <a:xfrm>
            <a:off x="6151188" y="2514543"/>
            <a:ext cx="2846328" cy="307777"/>
          </a:xfrm>
          <a:prstGeom prst="rect">
            <a:avLst/>
          </a:prstGeom>
          <a:noFill/>
        </p:spPr>
        <p:txBody>
          <a:bodyPr wrap="square" rtlCol="0">
            <a:spAutoFit/>
          </a:bodyPr>
          <a:lstStyle/>
          <a:p>
            <a:pPr algn="ctr"/>
            <a:r>
              <a:rPr lang="en-GB" dirty="0"/>
              <a:t>Options Menu</a:t>
            </a:r>
          </a:p>
        </p:txBody>
      </p:sp>
      <p:sp>
        <p:nvSpPr>
          <p:cNvPr id="17" name="TextBox 16">
            <a:extLst>
              <a:ext uri="{FF2B5EF4-FFF2-40B4-BE49-F238E27FC236}">
                <a16:creationId xmlns:a16="http://schemas.microsoft.com/office/drawing/2014/main" id="{AADA7017-12A2-B89B-5FAF-73BDD4193592}"/>
              </a:ext>
            </a:extLst>
          </p:cNvPr>
          <p:cNvSpPr txBox="1"/>
          <p:nvPr/>
        </p:nvSpPr>
        <p:spPr>
          <a:xfrm>
            <a:off x="82502" y="2571750"/>
            <a:ext cx="2846328" cy="307777"/>
          </a:xfrm>
          <a:prstGeom prst="rect">
            <a:avLst/>
          </a:prstGeom>
          <a:noFill/>
        </p:spPr>
        <p:txBody>
          <a:bodyPr wrap="square" rtlCol="0">
            <a:spAutoFit/>
          </a:bodyPr>
          <a:lstStyle/>
          <a:p>
            <a:pPr algn="ctr"/>
            <a:r>
              <a:rPr lang="en-GB" dirty="0"/>
              <a:t>Splash Screen</a:t>
            </a:r>
          </a:p>
        </p:txBody>
      </p:sp>
      <p:sp>
        <p:nvSpPr>
          <p:cNvPr id="18" name="TextBox 17">
            <a:extLst>
              <a:ext uri="{FF2B5EF4-FFF2-40B4-BE49-F238E27FC236}">
                <a16:creationId xmlns:a16="http://schemas.microsoft.com/office/drawing/2014/main" id="{3A44DDA3-6A5C-3D46-2D38-94110B792400}"/>
              </a:ext>
            </a:extLst>
          </p:cNvPr>
          <p:cNvSpPr txBox="1"/>
          <p:nvPr/>
        </p:nvSpPr>
        <p:spPr>
          <a:xfrm>
            <a:off x="6215170" y="4720905"/>
            <a:ext cx="2846328" cy="307777"/>
          </a:xfrm>
          <a:prstGeom prst="rect">
            <a:avLst/>
          </a:prstGeom>
          <a:noFill/>
        </p:spPr>
        <p:txBody>
          <a:bodyPr wrap="square" rtlCol="0">
            <a:spAutoFit/>
          </a:bodyPr>
          <a:lstStyle/>
          <a:p>
            <a:pPr algn="ctr"/>
            <a:r>
              <a:rPr lang="en-GB" dirty="0"/>
              <a:t>World Map</a:t>
            </a:r>
          </a:p>
        </p:txBody>
      </p:sp>
    </p:spTree>
    <p:extLst>
      <p:ext uri="{BB962C8B-B14F-4D97-AF65-F5344CB8AC3E}">
        <p14:creationId xmlns:p14="http://schemas.microsoft.com/office/powerpoint/2010/main" val="365600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B71F-CA91-36D5-4151-F0D67A35BB9B}"/>
              </a:ext>
            </a:extLst>
          </p:cNvPr>
          <p:cNvSpPr>
            <a:spLocks noGrp="1"/>
          </p:cNvSpPr>
          <p:nvPr>
            <p:ph type="title"/>
          </p:nvPr>
        </p:nvSpPr>
        <p:spPr/>
        <p:txBody>
          <a:bodyPr/>
          <a:lstStyle/>
          <a:p>
            <a:r>
              <a:rPr lang="en-GB" b="0" i="0" dirty="0">
                <a:solidFill>
                  <a:srgbClr val="222222"/>
                </a:solidFill>
                <a:effectLst/>
                <a:latin typeface="Arial" panose="020B0604020202020204" pitchFamily="34" charset="0"/>
              </a:rPr>
              <a:t>Features/API Integration To Come</a:t>
            </a:r>
            <a:endParaRPr lang="en-GB" dirty="0"/>
          </a:p>
        </p:txBody>
      </p:sp>
      <p:sp>
        <p:nvSpPr>
          <p:cNvPr id="6" name="TextBox 5">
            <a:extLst>
              <a:ext uri="{FF2B5EF4-FFF2-40B4-BE49-F238E27FC236}">
                <a16:creationId xmlns:a16="http://schemas.microsoft.com/office/drawing/2014/main" id="{9F7E9289-EF31-D04A-9AD7-AFDFE1C003E3}"/>
              </a:ext>
            </a:extLst>
          </p:cNvPr>
          <p:cNvSpPr txBox="1"/>
          <p:nvPr/>
        </p:nvSpPr>
        <p:spPr>
          <a:xfrm>
            <a:off x="192506" y="1045224"/>
            <a:ext cx="1223784" cy="307777"/>
          </a:xfrm>
          <a:prstGeom prst="rect">
            <a:avLst/>
          </a:prstGeom>
          <a:noFill/>
        </p:spPr>
        <p:txBody>
          <a:bodyPr wrap="square" rtlCol="0">
            <a:spAutoFit/>
          </a:bodyPr>
          <a:lstStyle/>
          <a:p>
            <a:pPr algn="ctr"/>
            <a:r>
              <a:rPr lang="en-GB" u="sng" dirty="0" err="1"/>
              <a:t>Cinemachine</a:t>
            </a:r>
            <a:endParaRPr lang="en-GB" u="sng" dirty="0"/>
          </a:p>
        </p:txBody>
      </p:sp>
      <p:sp>
        <p:nvSpPr>
          <p:cNvPr id="7" name="TextBox 6">
            <a:extLst>
              <a:ext uri="{FF2B5EF4-FFF2-40B4-BE49-F238E27FC236}">
                <a16:creationId xmlns:a16="http://schemas.microsoft.com/office/drawing/2014/main" id="{F4B73486-40DA-2F56-CDA9-420454E16CFF}"/>
              </a:ext>
            </a:extLst>
          </p:cNvPr>
          <p:cNvSpPr txBox="1"/>
          <p:nvPr/>
        </p:nvSpPr>
        <p:spPr>
          <a:xfrm>
            <a:off x="3747550" y="1017723"/>
            <a:ext cx="1648899" cy="307777"/>
          </a:xfrm>
          <a:prstGeom prst="rect">
            <a:avLst/>
          </a:prstGeom>
          <a:noFill/>
        </p:spPr>
        <p:txBody>
          <a:bodyPr wrap="square" rtlCol="0">
            <a:spAutoFit/>
          </a:bodyPr>
          <a:lstStyle/>
          <a:p>
            <a:pPr algn="ctr"/>
            <a:r>
              <a:rPr lang="en-GB" u="sng" dirty="0"/>
              <a:t>Unity Monetization</a:t>
            </a:r>
          </a:p>
        </p:txBody>
      </p:sp>
      <p:sp>
        <p:nvSpPr>
          <p:cNvPr id="8" name="TextBox 7">
            <a:extLst>
              <a:ext uri="{FF2B5EF4-FFF2-40B4-BE49-F238E27FC236}">
                <a16:creationId xmlns:a16="http://schemas.microsoft.com/office/drawing/2014/main" id="{57A8334B-1C47-60CF-074C-92EE262DCDD3}"/>
              </a:ext>
            </a:extLst>
          </p:cNvPr>
          <p:cNvSpPr txBox="1"/>
          <p:nvPr/>
        </p:nvSpPr>
        <p:spPr>
          <a:xfrm>
            <a:off x="7302595" y="1045223"/>
            <a:ext cx="1648899" cy="307777"/>
          </a:xfrm>
          <a:prstGeom prst="rect">
            <a:avLst/>
          </a:prstGeom>
          <a:noFill/>
        </p:spPr>
        <p:txBody>
          <a:bodyPr wrap="square" rtlCol="0">
            <a:spAutoFit/>
          </a:bodyPr>
          <a:lstStyle/>
          <a:p>
            <a:pPr algn="ctr"/>
            <a:r>
              <a:rPr lang="en-GB" u="sng" dirty="0"/>
              <a:t>Weather API</a:t>
            </a:r>
          </a:p>
        </p:txBody>
      </p:sp>
      <p:sp>
        <p:nvSpPr>
          <p:cNvPr id="9" name="TextBox 8">
            <a:extLst>
              <a:ext uri="{FF2B5EF4-FFF2-40B4-BE49-F238E27FC236}">
                <a16:creationId xmlns:a16="http://schemas.microsoft.com/office/drawing/2014/main" id="{599B26DD-0A1F-075B-C4E3-A9DF3A69E016}"/>
              </a:ext>
            </a:extLst>
          </p:cNvPr>
          <p:cNvSpPr txBox="1"/>
          <p:nvPr/>
        </p:nvSpPr>
        <p:spPr>
          <a:xfrm>
            <a:off x="192506" y="2978298"/>
            <a:ext cx="1223784" cy="307777"/>
          </a:xfrm>
          <a:prstGeom prst="rect">
            <a:avLst/>
          </a:prstGeom>
          <a:noFill/>
        </p:spPr>
        <p:txBody>
          <a:bodyPr wrap="square" rtlCol="0">
            <a:spAutoFit/>
          </a:bodyPr>
          <a:lstStyle/>
          <a:p>
            <a:pPr algn="ctr"/>
            <a:r>
              <a:rPr lang="en-GB" u="sng" dirty="0"/>
              <a:t>Camera API</a:t>
            </a:r>
          </a:p>
        </p:txBody>
      </p:sp>
      <p:sp>
        <p:nvSpPr>
          <p:cNvPr id="10" name="TextBox 9">
            <a:extLst>
              <a:ext uri="{FF2B5EF4-FFF2-40B4-BE49-F238E27FC236}">
                <a16:creationId xmlns:a16="http://schemas.microsoft.com/office/drawing/2014/main" id="{DB290738-6B9E-E821-DD70-E1441CE42495}"/>
              </a:ext>
            </a:extLst>
          </p:cNvPr>
          <p:cNvSpPr txBox="1"/>
          <p:nvPr/>
        </p:nvSpPr>
        <p:spPr>
          <a:xfrm>
            <a:off x="3080369" y="2979639"/>
            <a:ext cx="2983259" cy="307777"/>
          </a:xfrm>
          <a:prstGeom prst="rect">
            <a:avLst/>
          </a:prstGeom>
          <a:noFill/>
        </p:spPr>
        <p:txBody>
          <a:bodyPr wrap="square" rtlCol="0">
            <a:spAutoFit/>
          </a:bodyPr>
          <a:lstStyle/>
          <a:p>
            <a:pPr algn="ctr"/>
            <a:r>
              <a:rPr lang="en-GB" u="sng" dirty="0"/>
              <a:t>Candy Coded/Other Vibration APIs</a:t>
            </a:r>
          </a:p>
        </p:txBody>
      </p:sp>
      <p:sp>
        <p:nvSpPr>
          <p:cNvPr id="11" name="TextBox 10">
            <a:extLst>
              <a:ext uri="{FF2B5EF4-FFF2-40B4-BE49-F238E27FC236}">
                <a16:creationId xmlns:a16="http://schemas.microsoft.com/office/drawing/2014/main" id="{F493C13D-9512-6ABC-6956-2974266E1A8D}"/>
              </a:ext>
            </a:extLst>
          </p:cNvPr>
          <p:cNvSpPr txBox="1"/>
          <p:nvPr/>
        </p:nvSpPr>
        <p:spPr>
          <a:xfrm>
            <a:off x="6978316" y="2978297"/>
            <a:ext cx="1973178" cy="307777"/>
          </a:xfrm>
          <a:prstGeom prst="rect">
            <a:avLst/>
          </a:prstGeom>
          <a:noFill/>
        </p:spPr>
        <p:txBody>
          <a:bodyPr wrap="square" rtlCol="0">
            <a:spAutoFit/>
          </a:bodyPr>
          <a:lstStyle/>
          <a:p>
            <a:pPr algn="ctr"/>
            <a:r>
              <a:rPr lang="en-GB" u="sng" dirty="0"/>
              <a:t>Google Play Services </a:t>
            </a:r>
          </a:p>
        </p:txBody>
      </p:sp>
      <p:pic>
        <p:nvPicPr>
          <p:cNvPr id="3" name="Picture 2">
            <a:extLst>
              <a:ext uri="{FF2B5EF4-FFF2-40B4-BE49-F238E27FC236}">
                <a16:creationId xmlns:a16="http://schemas.microsoft.com/office/drawing/2014/main" id="{B9D5352B-64D6-CF6C-E486-DE4E0DFA1420}"/>
              </a:ext>
            </a:extLst>
          </p:cNvPr>
          <p:cNvPicPr>
            <a:picLocks noChangeAspect="1"/>
          </p:cNvPicPr>
          <p:nvPr/>
        </p:nvPicPr>
        <p:blipFill>
          <a:blip r:embed="rId3"/>
          <a:stretch>
            <a:fillRect/>
          </a:stretch>
        </p:blipFill>
        <p:spPr>
          <a:xfrm>
            <a:off x="273147" y="1258802"/>
            <a:ext cx="1143143" cy="1143143"/>
          </a:xfrm>
          <a:prstGeom prst="rect">
            <a:avLst/>
          </a:prstGeom>
        </p:spPr>
      </p:pic>
      <p:pic>
        <p:nvPicPr>
          <p:cNvPr id="5" name="Picture 4" descr="A cartoon of a person in a garment holding a camera&#10;&#10;Description automatically generated">
            <a:extLst>
              <a:ext uri="{FF2B5EF4-FFF2-40B4-BE49-F238E27FC236}">
                <a16:creationId xmlns:a16="http://schemas.microsoft.com/office/drawing/2014/main" id="{14E683D2-2536-C49A-3B11-7AF2E2970915}"/>
              </a:ext>
            </a:extLst>
          </p:cNvPr>
          <p:cNvPicPr>
            <a:picLocks noChangeAspect="1"/>
          </p:cNvPicPr>
          <p:nvPr/>
        </p:nvPicPr>
        <p:blipFill>
          <a:blip r:embed="rId4"/>
          <a:stretch>
            <a:fillRect/>
          </a:stretch>
        </p:blipFill>
        <p:spPr>
          <a:xfrm>
            <a:off x="295599" y="3498501"/>
            <a:ext cx="1017598" cy="772394"/>
          </a:xfrm>
          <a:prstGeom prst="rect">
            <a:avLst/>
          </a:prstGeom>
        </p:spPr>
      </p:pic>
      <p:pic>
        <p:nvPicPr>
          <p:cNvPr id="13" name="Picture 12">
            <a:extLst>
              <a:ext uri="{FF2B5EF4-FFF2-40B4-BE49-F238E27FC236}">
                <a16:creationId xmlns:a16="http://schemas.microsoft.com/office/drawing/2014/main" id="{3A7105D6-E524-57B7-6CFB-4A6741F431FD}"/>
              </a:ext>
            </a:extLst>
          </p:cNvPr>
          <p:cNvPicPr>
            <a:picLocks noChangeAspect="1"/>
          </p:cNvPicPr>
          <p:nvPr/>
        </p:nvPicPr>
        <p:blipFill>
          <a:blip r:embed="rId5"/>
          <a:stretch>
            <a:fillRect/>
          </a:stretch>
        </p:blipFill>
        <p:spPr>
          <a:xfrm>
            <a:off x="4180131" y="3330815"/>
            <a:ext cx="1155015" cy="1051933"/>
          </a:xfrm>
          <a:prstGeom prst="rect">
            <a:avLst/>
          </a:prstGeom>
        </p:spPr>
      </p:pic>
      <p:pic>
        <p:nvPicPr>
          <p:cNvPr id="14" name="Picture 13">
            <a:extLst>
              <a:ext uri="{FF2B5EF4-FFF2-40B4-BE49-F238E27FC236}">
                <a16:creationId xmlns:a16="http://schemas.microsoft.com/office/drawing/2014/main" id="{B5AF854C-7C99-EE2B-918A-3E1B0A00CFDE}"/>
              </a:ext>
            </a:extLst>
          </p:cNvPr>
          <p:cNvPicPr>
            <a:picLocks noChangeAspect="1"/>
          </p:cNvPicPr>
          <p:nvPr/>
        </p:nvPicPr>
        <p:blipFill>
          <a:blip r:embed="rId6"/>
          <a:stretch>
            <a:fillRect/>
          </a:stretch>
        </p:blipFill>
        <p:spPr>
          <a:xfrm>
            <a:off x="3747550" y="1325500"/>
            <a:ext cx="1648899" cy="927506"/>
          </a:xfrm>
          <a:prstGeom prst="rect">
            <a:avLst/>
          </a:prstGeom>
        </p:spPr>
      </p:pic>
      <p:pic>
        <p:nvPicPr>
          <p:cNvPr id="15" name="Picture 14">
            <a:extLst>
              <a:ext uri="{FF2B5EF4-FFF2-40B4-BE49-F238E27FC236}">
                <a16:creationId xmlns:a16="http://schemas.microsoft.com/office/drawing/2014/main" id="{1B9EC084-1D7A-A048-8BA5-7FAAB42D3425}"/>
              </a:ext>
            </a:extLst>
          </p:cNvPr>
          <p:cNvPicPr>
            <a:picLocks noChangeAspect="1"/>
          </p:cNvPicPr>
          <p:nvPr/>
        </p:nvPicPr>
        <p:blipFill>
          <a:blip r:embed="rId7"/>
          <a:stretch>
            <a:fillRect/>
          </a:stretch>
        </p:blipFill>
        <p:spPr>
          <a:xfrm>
            <a:off x="7302596" y="1325498"/>
            <a:ext cx="1648898" cy="927505"/>
          </a:xfrm>
          <a:prstGeom prst="rect">
            <a:avLst/>
          </a:prstGeom>
        </p:spPr>
      </p:pic>
      <p:pic>
        <p:nvPicPr>
          <p:cNvPr id="16" name="Picture 15">
            <a:extLst>
              <a:ext uri="{FF2B5EF4-FFF2-40B4-BE49-F238E27FC236}">
                <a16:creationId xmlns:a16="http://schemas.microsoft.com/office/drawing/2014/main" id="{CC3928A2-8037-A922-DF41-353E23F33C4B}"/>
              </a:ext>
            </a:extLst>
          </p:cNvPr>
          <p:cNvPicPr>
            <a:picLocks noChangeAspect="1"/>
          </p:cNvPicPr>
          <p:nvPr/>
        </p:nvPicPr>
        <p:blipFill>
          <a:blip r:embed="rId8"/>
          <a:stretch>
            <a:fillRect/>
          </a:stretch>
        </p:blipFill>
        <p:spPr>
          <a:xfrm>
            <a:off x="7251648" y="3364370"/>
            <a:ext cx="1750792" cy="984821"/>
          </a:xfrm>
          <a:prstGeom prst="rect">
            <a:avLst/>
          </a:prstGeom>
        </p:spPr>
      </p:pic>
      <p:pic>
        <p:nvPicPr>
          <p:cNvPr id="18" name="Picture 17" descr="A cartoon character in a video game&#10;&#10;Description automatically generated">
            <a:extLst>
              <a:ext uri="{FF2B5EF4-FFF2-40B4-BE49-F238E27FC236}">
                <a16:creationId xmlns:a16="http://schemas.microsoft.com/office/drawing/2014/main" id="{D094E80C-318C-26D3-81E4-2E1745684ABB}"/>
              </a:ext>
            </a:extLst>
          </p:cNvPr>
          <p:cNvPicPr>
            <a:picLocks noChangeAspect="1"/>
          </p:cNvPicPr>
          <p:nvPr/>
        </p:nvPicPr>
        <p:blipFill>
          <a:blip r:embed="rId9"/>
          <a:stretch>
            <a:fillRect/>
          </a:stretch>
        </p:blipFill>
        <p:spPr>
          <a:xfrm>
            <a:off x="1595726" y="1395396"/>
            <a:ext cx="1547274" cy="869953"/>
          </a:xfrm>
          <a:prstGeom prst="rect">
            <a:avLst/>
          </a:prstGeom>
        </p:spPr>
      </p:pic>
      <p:sp>
        <p:nvSpPr>
          <p:cNvPr id="19" name="TextBox 18">
            <a:extLst>
              <a:ext uri="{FF2B5EF4-FFF2-40B4-BE49-F238E27FC236}">
                <a16:creationId xmlns:a16="http://schemas.microsoft.com/office/drawing/2014/main" id="{FB28961C-B98A-2765-78A4-8F2308764501}"/>
              </a:ext>
            </a:extLst>
          </p:cNvPr>
          <p:cNvSpPr txBox="1"/>
          <p:nvPr/>
        </p:nvSpPr>
        <p:spPr>
          <a:xfrm>
            <a:off x="192506" y="2316938"/>
            <a:ext cx="2887863" cy="430887"/>
          </a:xfrm>
          <a:prstGeom prst="rect">
            <a:avLst/>
          </a:prstGeom>
          <a:noFill/>
        </p:spPr>
        <p:txBody>
          <a:bodyPr wrap="square" rtlCol="0">
            <a:spAutoFit/>
          </a:bodyPr>
          <a:lstStyle/>
          <a:p>
            <a:r>
              <a:rPr lang="en-GB" sz="1100" dirty="0" err="1"/>
              <a:t>Cinemachine</a:t>
            </a:r>
            <a:r>
              <a:rPr lang="en-GB" sz="1100" dirty="0"/>
              <a:t> package used to create a more dynamic camera when player is idle</a:t>
            </a:r>
          </a:p>
        </p:txBody>
      </p:sp>
      <p:sp>
        <p:nvSpPr>
          <p:cNvPr id="20" name="TextBox 19">
            <a:extLst>
              <a:ext uri="{FF2B5EF4-FFF2-40B4-BE49-F238E27FC236}">
                <a16:creationId xmlns:a16="http://schemas.microsoft.com/office/drawing/2014/main" id="{174F58D3-C8E8-8B09-716B-B475D8FBF8FF}"/>
              </a:ext>
            </a:extLst>
          </p:cNvPr>
          <p:cNvSpPr txBox="1"/>
          <p:nvPr/>
        </p:nvSpPr>
        <p:spPr>
          <a:xfrm>
            <a:off x="3313706" y="2318280"/>
            <a:ext cx="2887863" cy="430887"/>
          </a:xfrm>
          <a:prstGeom prst="rect">
            <a:avLst/>
          </a:prstGeom>
          <a:noFill/>
        </p:spPr>
        <p:txBody>
          <a:bodyPr wrap="square" rtlCol="0">
            <a:spAutoFit/>
          </a:bodyPr>
          <a:lstStyle/>
          <a:p>
            <a:r>
              <a:rPr lang="en-GB" sz="1100" dirty="0"/>
              <a:t>Unity Monetization to implement ad breaks after completing a set number of levels</a:t>
            </a:r>
          </a:p>
        </p:txBody>
      </p:sp>
      <p:sp>
        <p:nvSpPr>
          <p:cNvPr id="21" name="TextBox 20">
            <a:extLst>
              <a:ext uri="{FF2B5EF4-FFF2-40B4-BE49-F238E27FC236}">
                <a16:creationId xmlns:a16="http://schemas.microsoft.com/office/drawing/2014/main" id="{361E1AC9-7404-0149-D97E-BA4E73B52145}"/>
              </a:ext>
            </a:extLst>
          </p:cNvPr>
          <p:cNvSpPr txBox="1"/>
          <p:nvPr/>
        </p:nvSpPr>
        <p:spPr>
          <a:xfrm>
            <a:off x="6978316" y="2291809"/>
            <a:ext cx="1973178" cy="600164"/>
          </a:xfrm>
          <a:prstGeom prst="rect">
            <a:avLst/>
          </a:prstGeom>
          <a:noFill/>
        </p:spPr>
        <p:txBody>
          <a:bodyPr wrap="square" rtlCol="0">
            <a:spAutoFit/>
          </a:bodyPr>
          <a:lstStyle/>
          <a:p>
            <a:r>
              <a:rPr lang="en-GB" sz="1100" dirty="0"/>
              <a:t>The </a:t>
            </a:r>
            <a:r>
              <a:rPr lang="en-GB" sz="1100" dirty="0" err="1"/>
              <a:t>tilemap</a:t>
            </a:r>
            <a:r>
              <a:rPr lang="en-GB" sz="1100" dirty="0"/>
              <a:t> will change from sunny to rainy depending on the real-life weather</a:t>
            </a:r>
          </a:p>
        </p:txBody>
      </p:sp>
      <p:sp>
        <p:nvSpPr>
          <p:cNvPr id="22" name="TextBox 21">
            <a:extLst>
              <a:ext uri="{FF2B5EF4-FFF2-40B4-BE49-F238E27FC236}">
                <a16:creationId xmlns:a16="http://schemas.microsoft.com/office/drawing/2014/main" id="{8C7012C8-6220-37AD-766A-6CCC8B192F89}"/>
              </a:ext>
            </a:extLst>
          </p:cNvPr>
          <p:cNvSpPr txBox="1"/>
          <p:nvPr/>
        </p:nvSpPr>
        <p:spPr>
          <a:xfrm>
            <a:off x="151794" y="4382748"/>
            <a:ext cx="2887863" cy="600164"/>
          </a:xfrm>
          <a:prstGeom prst="rect">
            <a:avLst/>
          </a:prstGeom>
          <a:noFill/>
        </p:spPr>
        <p:txBody>
          <a:bodyPr wrap="square" rtlCol="0">
            <a:spAutoFit/>
          </a:bodyPr>
          <a:lstStyle/>
          <a:p>
            <a:r>
              <a:rPr lang="en-GB" sz="1100" dirty="0"/>
              <a:t>Players can take a picture of themselves or upload one as a profile picture for their save file</a:t>
            </a:r>
          </a:p>
        </p:txBody>
      </p:sp>
      <p:sp>
        <p:nvSpPr>
          <p:cNvPr id="23" name="TextBox 22">
            <a:extLst>
              <a:ext uri="{FF2B5EF4-FFF2-40B4-BE49-F238E27FC236}">
                <a16:creationId xmlns:a16="http://schemas.microsoft.com/office/drawing/2014/main" id="{381611C3-2498-C62C-17A3-6580DF501C76}"/>
              </a:ext>
            </a:extLst>
          </p:cNvPr>
          <p:cNvSpPr txBox="1"/>
          <p:nvPr/>
        </p:nvSpPr>
        <p:spPr>
          <a:xfrm>
            <a:off x="3216482" y="4378719"/>
            <a:ext cx="2887863" cy="600164"/>
          </a:xfrm>
          <a:prstGeom prst="rect">
            <a:avLst/>
          </a:prstGeom>
          <a:noFill/>
        </p:spPr>
        <p:txBody>
          <a:bodyPr wrap="square" rtlCol="0">
            <a:spAutoFit/>
          </a:bodyPr>
          <a:lstStyle/>
          <a:p>
            <a:r>
              <a:rPr lang="en-GB" sz="1100" dirty="0" err="1"/>
              <a:t>CandyCoded</a:t>
            </a:r>
            <a:r>
              <a:rPr lang="en-GB" sz="1100" dirty="0"/>
              <a:t> is a vibration API that is compatible with both Android and IOS and can set different vibration </a:t>
            </a:r>
            <a:r>
              <a:rPr lang="en-GB" sz="1100" dirty="0" err="1"/>
              <a:t>intensitys</a:t>
            </a:r>
            <a:endParaRPr lang="en-GB" sz="1100" dirty="0"/>
          </a:p>
        </p:txBody>
      </p:sp>
      <p:sp>
        <p:nvSpPr>
          <p:cNvPr id="24" name="TextBox 23">
            <a:extLst>
              <a:ext uri="{FF2B5EF4-FFF2-40B4-BE49-F238E27FC236}">
                <a16:creationId xmlns:a16="http://schemas.microsoft.com/office/drawing/2014/main" id="{97DB21E8-818B-F7FA-787D-883CE48B137E}"/>
              </a:ext>
            </a:extLst>
          </p:cNvPr>
          <p:cNvSpPr txBox="1"/>
          <p:nvPr/>
        </p:nvSpPr>
        <p:spPr>
          <a:xfrm>
            <a:off x="6256137" y="4378719"/>
            <a:ext cx="2887863" cy="600164"/>
          </a:xfrm>
          <a:prstGeom prst="rect">
            <a:avLst/>
          </a:prstGeom>
          <a:noFill/>
        </p:spPr>
        <p:txBody>
          <a:bodyPr wrap="square" rtlCol="0">
            <a:spAutoFit/>
          </a:bodyPr>
          <a:lstStyle/>
          <a:p>
            <a:r>
              <a:rPr lang="en-GB" sz="1100" dirty="0"/>
              <a:t>Google Play can provide leaderboards and achievements which could be integrated into the game</a:t>
            </a:r>
          </a:p>
        </p:txBody>
      </p:sp>
    </p:spTree>
    <p:extLst>
      <p:ext uri="{BB962C8B-B14F-4D97-AF65-F5344CB8AC3E}">
        <p14:creationId xmlns:p14="http://schemas.microsoft.com/office/powerpoint/2010/main" val="309653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E279-36AC-4C09-E2A2-0E6A82D07640}"/>
              </a:ext>
            </a:extLst>
          </p:cNvPr>
          <p:cNvSpPr>
            <a:spLocks noGrp="1"/>
          </p:cNvSpPr>
          <p:nvPr>
            <p:ph type="title"/>
          </p:nvPr>
        </p:nvSpPr>
        <p:spPr/>
        <p:txBody>
          <a:bodyPr/>
          <a:lstStyle/>
          <a:p>
            <a:r>
              <a:rPr lang="en-GB" dirty="0"/>
              <a:t>Market Research (Part 2 Monetization)</a:t>
            </a:r>
          </a:p>
        </p:txBody>
      </p:sp>
      <p:sp>
        <p:nvSpPr>
          <p:cNvPr id="3" name="Subtitle 2">
            <a:extLst>
              <a:ext uri="{FF2B5EF4-FFF2-40B4-BE49-F238E27FC236}">
                <a16:creationId xmlns:a16="http://schemas.microsoft.com/office/drawing/2014/main" id="{B80E09B7-D527-8537-E9A3-251AFDE4D9E2}"/>
              </a:ext>
            </a:extLst>
          </p:cNvPr>
          <p:cNvSpPr>
            <a:spLocks noGrp="1"/>
          </p:cNvSpPr>
          <p:nvPr>
            <p:ph type="subTitle" idx="1"/>
          </p:nvPr>
        </p:nvSpPr>
        <p:spPr/>
        <p:txBody>
          <a:bodyPr/>
          <a:lstStyle/>
          <a:p>
            <a:pPr marL="114300" indent="0">
              <a:buNone/>
            </a:pPr>
            <a:r>
              <a:rPr lang="en-GB" sz="1200" u="sng" dirty="0"/>
              <a:t>Statistics and Strategies</a:t>
            </a:r>
          </a:p>
          <a:p>
            <a:pPr marL="285750" indent="-171450">
              <a:buFont typeface="Arial" panose="020B0604020202020204" pitchFamily="34" charset="0"/>
              <a:buChar char="•"/>
            </a:pPr>
            <a:r>
              <a:rPr lang="en-GB" sz="1200" dirty="0"/>
              <a:t>In App Purchases – A lot of games typically make use of a virtual exclusive currency purchased with real money to divorce the financial impact of making purchases for the player. For example £10 in real money can equate to a 1000 in game gold.</a:t>
            </a:r>
          </a:p>
          <a:p>
            <a:pPr marL="285750" indent="-171450">
              <a:buFont typeface="Arial" panose="020B0604020202020204" pitchFamily="34" charset="0"/>
              <a:buChar char="•"/>
            </a:pPr>
            <a:r>
              <a:rPr lang="en-GB" sz="1200" dirty="0"/>
              <a:t>In App Advertisements – Very common in free to play games. Typically, an ad will play after a set number of activities have been completed (think when you complete a few levels in a game or 30 minutes after listening to Spotify)</a:t>
            </a:r>
          </a:p>
          <a:p>
            <a:pPr marL="285750" indent="-171450">
              <a:buFont typeface="Arial" panose="020B0604020202020204" pitchFamily="34" charset="0"/>
              <a:buChar char="•"/>
            </a:pPr>
            <a:r>
              <a:rPr lang="en-GB" sz="1200" dirty="0"/>
              <a:t>Artificial Roadblocks – Sometimes certain games add in real world-based timers to stall your progress such as clash of clans build times to increase incentive to buy in ap purchases. FGO uses this by giving you an AP bar you must expunge to play levels affectively limiting your playtime</a:t>
            </a:r>
          </a:p>
        </p:txBody>
      </p:sp>
      <p:pic>
        <p:nvPicPr>
          <p:cNvPr id="5" name="Picture 4">
            <a:extLst>
              <a:ext uri="{FF2B5EF4-FFF2-40B4-BE49-F238E27FC236}">
                <a16:creationId xmlns:a16="http://schemas.microsoft.com/office/drawing/2014/main" id="{AF340F17-A276-D65E-8251-0B74C23FCD84}"/>
              </a:ext>
            </a:extLst>
          </p:cNvPr>
          <p:cNvPicPr>
            <a:picLocks noChangeAspect="1"/>
          </p:cNvPicPr>
          <p:nvPr/>
        </p:nvPicPr>
        <p:blipFill>
          <a:blip r:embed="rId2"/>
          <a:stretch>
            <a:fillRect/>
          </a:stretch>
        </p:blipFill>
        <p:spPr>
          <a:xfrm>
            <a:off x="6593305" y="3762302"/>
            <a:ext cx="2303946" cy="1305570"/>
          </a:xfrm>
          <a:prstGeom prst="rect">
            <a:avLst/>
          </a:prstGeom>
        </p:spPr>
      </p:pic>
      <p:pic>
        <p:nvPicPr>
          <p:cNvPr id="6" name="Picture 5">
            <a:extLst>
              <a:ext uri="{FF2B5EF4-FFF2-40B4-BE49-F238E27FC236}">
                <a16:creationId xmlns:a16="http://schemas.microsoft.com/office/drawing/2014/main" id="{874314B7-F83A-B7A0-6821-F34EA5DE8347}"/>
              </a:ext>
            </a:extLst>
          </p:cNvPr>
          <p:cNvPicPr>
            <a:picLocks noChangeAspect="1"/>
          </p:cNvPicPr>
          <p:nvPr/>
        </p:nvPicPr>
        <p:blipFill>
          <a:blip r:embed="rId3"/>
          <a:stretch>
            <a:fillRect/>
          </a:stretch>
        </p:blipFill>
        <p:spPr>
          <a:xfrm>
            <a:off x="1125637" y="3862007"/>
            <a:ext cx="2545714" cy="1205865"/>
          </a:xfrm>
          <a:prstGeom prst="rect">
            <a:avLst/>
          </a:prstGeom>
        </p:spPr>
      </p:pic>
    </p:spTree>
    <p:extLst>
      <p:ext uri="{BB962C8B-B14F-4D97-AF65-F5344CB8AC3E}">
        <p14:creationId xmlns:p14="http://schemas.microsoft.com/office/powerpoint/2010/main" val="14024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43DFF-C4FE-2EE5-B343-5820854F30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B1B8C-4FDD-86B5-58B4-444B8939942A}"/>
              </a:ext>
            </a:extLst>
          </p:cNvPr>
          <p:cNvSpPr>
            <a:spLocks noGrp="1"/>
          </p:cNvSpPr>
          <p:nvPr>
            <p:ph type="title"/>
          </p:nvPr>
        </p:nvSpPr>
        <p:spPr/>
        <p:txBody>
          <a:bodyPr/>
          <a:lstStyle/>
          <a:p>
            <a:r>
              <a:rPr lang="en-GB" dirty="0"/>
              <a:t>Market Research (Part 2 Monetization)</a:t>
            </a:r>
          </a:p>
        </p:txBody>
      </p:sp>
      <p:sp>
        <p:nvSpPr>
          <p:cNvPr id="3" name="Subtitle 2">
            <a:extLst>
              <a:ext uri="{FF2B5EF4-FFF2-40B4-BE49-F238E27FC236}">
                <a16:creationId xmlns:a16="http://schemas.microsoft.com/office/drawing/2014/main" id="{1291650E-0B82-265B-6129-B58D2EB1DA0E}"/>
              </a:ext>
            </a:extLst>
          </p:cNvPr>
          <p:cNvSpPr>
            <a:spLocks noGrp="1"/>
          </p:cNvSpPr>
          <p:nvPr>
            <p:ph type="subTitle" idx="1"/>
          </p:nvPr>
        </p:nvSpPr>
        <p:spPr/>
        <p:txBody>
          <a:bodyPr/>
          <a:lstStyle/>
          <a:p>
            <a:pPr marL="114300" indent="0">
              <a:buNone/>
            </a:pPr>
            <a:r>
              <a:rPr lang="en-GB" sz="1200" u="sng" dirty="0"/>
              <a:t>Personal Perspective</a:t>
            </a:r>
          </a:p>
          <a:p>
            <a:pPr marL="400050" indent="-285750">
              <a:buFont typeface="Arial" panose="020B0604020202020204" pitchFamily="34" charset="0"/>
              <a:buChar char="•"/>
            </a:pPr>
            <a:r>
              <a:rPr lang="en-GB" sz="1200" dirty="0"/>
              <a:t>Typically enjoy free to play games that have little amounts of intrusive ads</a:t>
            </a:r>
          </a:p>
          <a:p>
            <a:pPr marL="400050" indent="-285750">
              <a:buFont typeface="Arial" panose="020B0604020202020204" pitchFamily="34" charset="0"/>
              <a:buChar char="•"/>
            </a:pPr>
            <a:r>
              <a:rPr lang="en-GB" sz="1200" dirty="0"/>
              <a:t>Play to win elements are off putting if overtly in your face</a:t>
            </a:r>
          </a:p>
          <a:p>
            <a:pPr marL="400050" indent="-285750">
              <a:buFont typeface="Arial" panose="020B0604020202020204" pitchFamily="34" charset="0"/>
              <a:buChar char="•"/>
            </a:pPr>
            <a:r>
              <a:rPr lang="en-GB" sz="1200" dirty="0"/>
              <a:t>In game currencies over time have lost the illusion for me personally and now I have become more and more weary of spending money</a:t>
            </a:r>
          </a:p>
          <a:p>
            <a:pPr marL="400050" indent="-285750">
              <a:buFont typeface="Arial" panose="020B0604020202020204" pitchFamily="34" charset="0"/>
              <a:buChar char="•"/>
            </a:pPr>
            <a:r>
              <a:rPr lang="en-GB" sz="1200" dirty="0"/>
              <a:t>Games that limit my play time artificially are rather annoying and I would quickly lose interest in coming back only to </a:t>
            </a:r>
            <a:r>
              <a:rPr lang="en-GB" sz="1200"/>
              <a:t>have my progress halted</a:t>
            </a:r>
            <a:endParaRPr lang="en-GB" sz="1200" dirty="0"/>
          </a:p>
        </p:txBody>
      </p:sp>
    </p:spTree>
    <p:extLst>
      <p:ext uri="{BB962C8B-B14F-4D97-AF65-F5344CB8AC3E}">
        <p14:creationId xmlns:p14="http://schemas.microsoft.com/office/powerpoint/2010/main" val="3994755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859B-380A-3E71-3639-08E168003686}"/>
              </a:ext>
            </a:extLst>
          </p:cNvPr>
          <p:cNvSpPr>
            <a:spLocks noGrp="1"/>
          </p:cNvSpPr>
          <p:nvPr>
            <p:ph type="title"/>
          </p:nvPr>
        </p:nvSpPr>
        <p:spPr/>
        <p:txBody>
          <a:bodyPr/>
          <a:lstStyle/>
          <a:p>
            <a:r>
              <a:rPr lang="en-GB" dirty="0"/>
              <a:t>Cross Platform Integration</a:t>
            </a:r>
          </a:p>
        </p:txBody>
      </p:sp>
      <p:sp>
        <p:nvSpPr>
          <p:cNvPr id="3" name="Subtitle 2">
            <a:extLst>
              <a:ext uri="{FF2B5EF4-FFF2-40B4-BE49-F238E27FC236}">
                <a16:creationId xmlns:a16="http://schemas.microsoft.com/office/drawing/2014/main" id="{D47AD825-E712-3316-12F4-A424250A4E90}"/>
              </a:ext>
            </a:extLst>
          </p:cNvPr>
          <p:cNvSpPr>
            <a:spLocks noGrp="1"/>
          </p:cNvSpPr>
          <p:nvPr>
            <p:ph type="subTitle" idx="1"/>
          </p:nvPr>
        </p:nvSpPr>
        <p:spPr/>
        <p:txBody>
          <a:bodyPr/>
          <a:lstStyle/>
          <a:p>
            <a:pPr marL="114300" indent="0" algn="ctr">
              <a:buNone/>
            </a:pPr>
            <a:r>
              <a:rPr lang="en-GB" dirty="0"/>
              <a:t>While the game is primarily being developed with Android in mind and leaderboards and achievement being envisioned through utilising the google play services it can be transitioned into having the leaderboards and achievements built into the game itself rather than being hosted by an external service</a:t>
            </a:r>
          </a:p>
          <a:p>
            <a:pPr marL="114300" indent="0" algn="ctr">
              <a:buNone/>
            </a:pPr>
            <a:r>
              <a:rPr lang="en-GB" dirty="0" err="1"/>
              <a:t>Utlising</a:t>
            </a:r>
            <a:r>
              <a:rPr lang="en-GB" dirty="0"/>
              <a:t> vibrations across platforms is interesting. While using the standard vibration functions only android allows the length of vibrations to be altered a external package like </a:t>
            </a:r>
            <a:r>
              <a:rPr lang="en-GB" dirty="0" err="1"/>
              <a:t>CandyCoded</a:t>
            </a:r>
            <a:r>
              <a:rPr lang="en-GB" dirty="0"/>
              <a:t> can be implemented that is platform agnostic</a:t>
            </a:r>
          </a:p>
        </p:txBody>
      </p:sp>
    </p:spTree>
    <p:extLst>
      <p:ext uri="{BB962C8B-B14F-4D97-AF65-F5344CB8AC3E}">
        <p14:creationId xmlns:p14="http://schemas.microsoft.com/office/powerpoint/2010/main" val="388093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45238-EA11-38F1-FC9A-4E8EEDC2F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B7DE3-1326-00EB-50EF-D8D2B1163F06}"/>
              </a:ext>
            </a:extLst>
          </p:cNvPr>
          <p:cNvSpPr>
            <a:spLocks noGrp="1"/>
          </p:cNvSpPr>
          <p:nvPr>
            <p:ph type="ctrTitle"/>
          </p:nvPr>
        </p:nvSpPr>
        <p:spPr/>
        <p:txBody>
          <a:bodyPr/>
          <a:lstStyle/>
          <a:p>
            <a:r>
              <a:rPr lang="en-GB" dirty="0"/>
              <a:t>Demo Time</a:t>
            </a:r>
          </a:p>
        </p:txBody>
      </p:sp>
      <p:sp>
        <p:nvSpPr>
          <p:cNvPr id="3" name="Subtitle 2">
            <a:extLst>
              <a:ext uri="{FF2B5EF4-FFF2-40B4-BE49-F238E27FC236}">
                <a16:creationId xmlns:a16="http://schemas.microsoft.com/office/drawing/2014/main" id="{C0CEF196-6F65-5317-0C0C-331A356C399F}"/>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139612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61AF-F4F0-09CE-D046-022107C5FFCC}"/>
              </a:ext>
            </a:extLst>
          </p:cNvPr>
          <p:cNvSpPr>
            <a:spLocks noGrp="1"/>
          </p:cNvSpPr>
          <p:nvPr>
            <p:ph type="title"/>
          </p:nvPr>
        </p:nvSpPr>
        <p:spPr/>
        <p:txBody>
          <a:bodyPr/>
          <a:lstStyle/>
          <a:p>
            <a:r>
              <a:rPr lang="en-GB" dirty="0"/>
              <a:t>Limitations</a:t>
            </a:r>
          </a:p>
        </p:txBody>
      </p:sp>
      <p:sp>
        <p:nvSpPr>
          <p:cNvPr id="3" name="Subtitle 2">
            <a:extLst>
              <a:ext uri="{FF2B5EF4-FFF2-40B4-BE49-F238E27FC236}">
                <a16:creationId xmlns:a16="http://schemas.microsoft.com/office/drawing/2014/main" id="{3680610F-E8AC-7A52-13B7-750362FA68DA}"/>
              </a:ext>
            </a:extLst>
          </p:cNvPr>
          <p:cNvSpPr>
            <a:spLocks noGrp="1"/>
          </p:cNvSpPr>
          <p:nvPr>
            <p:ph type="subTitle" idx="1"/>
          </p:nvPr>
        </p:nvSpPr>
        <p:spPr/>
        <p:txBody>
          <a:bodyPr/>
          <a:lstStyle/>
          <a:p>
            <a:pPr>
              <a:buFont typeface="Arial" panose="020B0604020202020204" pitchFamily="34" charset="0"/>
              <a:buChar char="•"/>
            </a:pPr>
            <a:r>
              <a:rPr lang="en-GB" dirty="0"/>
              <a:t>While the UI can scale appropriate to the target platforms it doesn’t look very appealing</a:t>
            </a:r>
          </a:p>
          <a:p>
            <a:pPr>
              <a:buFont typeface="Arial" panose="020B0604020202020204" pitchFamily="34" charset="0"/>
              <a:buChar char="•"/>
            </a:pPr>
            <a:r>
              <a:rPr lang="en-GB" dirty="0"/>
              <a:t>Turn Based system is currently very Janky and lacks full AI integration (Unreal Engine)</a:t>
            </a:r>
          </a:p>
          <a:p>
            <a:pPr>
              <a:buFont typeface="Arial" panose="020B0604020202020204" pitchFamily="34" charset="0"/>
              <a:buChar char="•"/>
            </a:pPr>
            <a:r>
              <a:rPr lang="en-GB" dirty="0"/>
              <a:t>Battles currently are not very exciting. Additional mechanics will be added to spice things up</a:t>
            </a:r>
          </a:p>
        </p:txBody>
      </p:sp>
    </p:spTree>
    <p:extLst>
      <p:ext uri="{BB962C8B-B14F-4D97-AF65-F5344CB8AC3E}">
        <p14:creationId xmlns:p14="http://schemas.microsoft.com/office/powerpoint/2010/main" val="4188346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EBD4A-761B-96EA-7C6D-5156920FC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9C01A-E269-1F5B-3B02-BFC0F1697746}"/>
              </a:ext>
            </a:extLst>
          </p:cNvPr>
          <p:cNvSpPr>
            <a:spLocks noGrp="1"/>
          </p:cNvSpPr>
          <p:nvPr>
            <p:ph type="title"/>
          </p:nvPr>
        </p:nvSpPr>
        <p:spPr/>
        <p:txBody>
          <a:bodyPr/>
          <a:lstStyle/>
          <a:p>
            <a:r>
              <a:rPr lang="en-GB" dirty="0"/>
              <a:t>Credits</a:t>
            </a:r>
          </a:p>
        </p:txBody>
      </p:sp>
      <p:sp>
        <p:nvSpPr>
          <p:cNvPr id="3" name="Subtitle 2">
            <a:extLst>
              <a:ext uri="{FF2B5EF4-FFF2-40B4-BE49-F238E27FC236}">
                <a16:creationId xmlns:a16="http://schemas.microsoft.com/office/drawing/2014/main" id="{3D83EC83-6E47-D152-7DB6-16D637AE8522}"/>
              </a:ext>
            </a:extLst>
          </p:cNvPr>
          <p:cNvSpPr>
            <a:spLocks noGrp="1"/>
          </p:cNvSpPr>
          <p:nvPr>
            <p:ph type="subTitle" idx="1"/>
          </p:nvPr>
        </p:nvSpPr>
        <p:spPr/>
        <p:txBody>
          <a:bodyPr/>
          <a:lstStyle/>
          <a:p>
            <a:pPr marL="114300" indent="0">
              <a:buNone/>
            </a:pPr>
            <a:r>
              <a:rPr lang="en-GB" sz="1200" dirty="0"/>
              <a:t>2D Assets</a:t>
            </a:r>
          </a:p>
          <a:p>
            <a:pPr marL="400050" indent="-285750">
              <a:buFont typeface="Arial" panose="020B0604020202020204" pitchFamily="34" charset="0"/>
              <a:buChar char="•"/>
            </a:pPr>
            <a:r>
              <a:rPr lang="en-US" sz="1200" dirty="0">
                <a:hlinkClick r:id="rId2"/>
              </a:rPr>
              <a:t>Board Tiles Fantasy 64x64 | OpenGameArt.org</a:t>
            </a:r>
            <a:endParaRPr lang="en-GB" sz="1200" dirty="0"/>
          </a:p>
          <a:p>
            <a:pPr marL="114300" indent="0">
              <a:buNone/>
            </a:pPr>
            <a:r>
              <a:rPr lang="en-GB" sz="1200" dirty="0"/>
              <a:t>Models From </a:t>
            </a:r>
            <a:r>
              <a:rPr lang="en-GB" sz="1200" dirty="0" err="1"/>
              <a:t>Sketchfab</a:t>
            </a:r>
            <a:r>
              <a:rPr lang="en-GB" sz="1200" dirty="0"/>
              <a:t> and </a:t>
            </a:r>
            <a:r>
              <a:rPr lang="en-GB" sz="1200" dirty="0" err="1"/>
              <a:t>Mixamo</a:t>
            </a:r>
            <a:endParaRPr lang="en-GB" sz="1200" dirty="0"/>
          </a:p>
          <a:p>
            <a:pPr marL="400050" indent="-285750">
              <a:buFont typeface="Arial" panose="020B0604020202020204" pitchFamily="34" charset="0"/>
              <a:buChar char="•"/>
            </a:pPr>
            <a:r>
              <a:rPr lang="en-GB" sz="1200" dirty="0">
                <a:hlinkClick r:id="rId3"/>
              </a:rPr>
              <a:t>Newsfeed – </a:t>
            </a:r>
            <a:r>
              <a:rPr lang="en-GB" sz="1200" dirty="0" err="1">
                <a:hlinkClick r:id="rId3"/>
              </a:rPr>
              <a:t>Sketchfab</a:t>
            </a:r>
            <a:endParaRPr lang="en-GB" sz="1200" dirty="0"/>
          </a:p>
          <a:p>
            <a:pPr marL="400050" indent="-285750">
              <a:buFont typeface="Arial" panose="020B0604020202020204" pitchFamily="34" charset="0"/>
              <a:buChar char="•"/>
            </a:pPr>
            <a:r>
              <a:rPr lang="en-GB" sz="1200" dirty="0" err="1">
                <a:hlinkClick r:id="rId4"/>
              </a:rPr>
              <a:t>Mixamo</a:t>
            </a:r>
            <a:endParaRPr lang="en-GB" sz="1200" dirty="0"/>
          </a:p>
          <a:p>
            <a:pPr marL="114300" indent="0">
              <a:buNone/>
            </a:pPr>
            <a:r>
              <a:rPr lang="en-GB" sz="1200" dirty="0"/>
              <a:t>Animations From </a:t>
            </a:r>
            <a:r>
              <a:rPr lang="en-GB" sz="1200" dirty="0" err="1"/>
              <a:t>Mixamo</a:t>
            </a:r>
            <a:endParaRPr lang="en-GB" sz="1200" dirty="0"/>
          </a:p>
          <a:p>
            <a:pPr marL="400050" indent="-285750">
              <a:buFont typeface="Arial" panose="020B0604020202020204" pitchFamily="34" charset="0"/>
              <a:buChar char="•"/>
            </a:pPr>
            <a:r>
              <a:rPr lang="en-GB" sz="1200" dirty="0" err="1">
                <a:hlinkClick r:id="rId5"/>
              </a:rPr>
              <a:t>Mixamo</a:t>
            </a:r>
            <a:endParaRPr lang="en-GB" sz="1200" dirty="0"/>
          </a:p>
          <a:p>
            <a:pPr marL="114300" indent="0">
              <a:buNone/>
            </a:pPr>
            <a:r>
              <a:rPr lang="en-GB" sz="1200" dirty="0"/>
              <a:t>Icons</a:t>
            </a:r>
          </a:p>
          <a:p>
            <a:pPr marL="400050" indent="-285750">
              <a:buFont typeface="Arial" panose="020B0604020202020204" pitchFamily="34" charset="0"/>
              <a:buChar char="•"/>
            </a:pPr>
            <a:r>
              <a:rPr lang="en-GB" sz="1200" dirty="0">
                <a:hlinkClick r:id="rId6"/>
              </a:rPr>
              <a:t>Menu Icons &amp; Symbols</a:t>
            </a:r>
            <a:endParaRPr lang="en-GB" sz="1200" dirty="0"/>
          </a:p>
        </p:txBody>
      </p:sp>
    </p:spTree>
    <p:extLst>
      <p:ext uri="{BB962C8B-B14F-4D97-AF65-F5344CB8AC3E}">
        <p14:creationId xmlns:p14="http://schemas.microsoft.com/office/powerpoint/2010/main" val="3670317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B94D-B968-F5E9-000D-4C9B4958C8A0}"/>
              </a:ext>
            </a:extLst>
          </p:cNvPr>
          <p:cNvSpPr>
            <a:spLocks noGrp="1"/>
          </p:cNvSpPr>
          <p:nvPr>
            <p:ph type="ctrTitle"/>
          </p:nvPr>
        </p:nvSpPr>
        <p:spPr/>
        <p:txBody>
          <a:bodyPr/>
          <a:lstStyle/>
          <a:p>
            <a:r>
              <a:rPr lang="en-GB" dirty="0"/>
              <a:t>Thank you</a:t>
            </a:r>
          </a:p>
        </p:txBody>
      </p:sp>
      <p:sp>
        <p:nvSpPr>
          <p:cNvPr id="3" name="Subtitle 2">
            <a:extLst>
              <a:ext uri="{FF2B5EF4-FFF2-40B4-BE49-F238E27FC236}">
                <a16:creationId xmlns:a16="http://schemas.microsoft.com/office/drawing/2014/main" id="{ADDE9023-DA90-A66B-30FE-61551D4777FA}"/>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061948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D034-4EAF-D926-79E5-801CD3629D5A}"/>
              </a:ext>
            </a:extLst>
          </p:cNvPr>
          <p:cNvSpPr>
            <a:spLocks noGrp="1"/>
          </p:cNvSpPr>
          <p:nvPr>
            <p:ph type="title"/>
          </p:nvPr>
        </p:nvSpPr>
        <p:spPr/>
        <p:txBody>
          <a:bodyPr/>
          <a:lstStyle/>
          <a:p>
            <a:r>
              <a:rPr lang="en-GB" dirty="0"/>
              <a:t>Past Projects</a:t>
            </a:r>
          </a:p>
        </p:txBody>
      </p:sp>
      <p:pic>
        <p:nvPicPr>
          <p:cNvPr id="7" name="Picture 6" descr="A clock with a spiral&#10;&#10;Description automatically generated">
            <a:extLst>
              <a:ext uri="{FF2B5EF4-FFF2-40B4-BE49-F238E27FC236}">
                <a16:creationId xmlns:a16="http://schemas.microsoft.com/office/drawing/2014/main" id="{E1218825-389B-0485-46D4-13C8CE6B8F54}"/>
              </a:ext>
            </a:extLst>
          </p:cNvPr>
          <p:cNvPicPr>
            <a:picLocks noChangeAspect="1"/>
          </p:cNvPicPr>
          <p:nvPr/>
        </p:nvPicPr>
        <p:blipFill>
          <a:blip r:embed="rId5"/>
          <a:stretch>
            <a:fillRect/>
          </a:stretch>
        </p:blipFill>
        <p:spPr>
          <a:xfrm>
            <a:off x="8571300" y="0"/>
            <a:ext cx="572700" cy="572700"/>
          </a:xfrm>
          <a:prstGeom prst="rect">
            <a:avLst/>
          </a:prstGeom>
        </p:spPr>
      </p:pic>
      <p:pic>
        <p:nvPicPr>
          <p:cNvPr id="3" name="Online Media 2" title="Game Studio Submission Video">
            <a:hlinkClick r:id="" action="ppaction://media"/>
            <a:extLst>
              <a:ext uri="{FF2B5EF4-FFF2-40B4-BE49-F238E27FC236}">
                <a16:creationId xmlns:a16="http://schemas.microsoft.com/office/drawing/2014/main" id="{27C2078C-3F36-9FE6-C49B-25848C60D9F8}"/>
              </a:ext>
            </a:extLst>
          </p:cNvPr>
          <p:cNvPicPr>
            <a:picLocks noRot="1" noChangeAspect="1"/>
          </p:cNvPicPr>
          <p:nvPr>
            <a:videoFile r:link="rId1"/>
          </p:nvPr>
        </p:nvPicPr>
        <p:blipFill>
          <a:blip r:embed="rId6"/>
          <a:stretch>
            <a:fillRect/>
          </a:stretch>
        </p:blipFill>
        <p:spPr>
          <a:xfrm>
            <a:off x="61877" y="896199"/>
            <a:ext cx="3123273" cy="1764499"/>
          </a:xfrm>
          <a:prstGeom prst="rect">
            <a:avLst/>
          </a:prstGeom>
        </p:spPr>
      </p:pic>
      <p:pic>
        <p:nvPicPr>
          <p:cNvPr id="4" name="Online Media 3" title="Web Game Submission">
            <a:hlinkClick r:id="" action="ppaction://media"/>
            <a:extLst>
              <a:ext uri="{FF2B5EF4-FFF2-40B4-BE49-F238E27FC236}">
                <a16:creationId xmlns:a16="http://schemas.microsoft.com/office/drawing/2014/main" id="{3ACE289D-5CDD-FFFB-3E41-BE3CC150613E}"/>
              </a:ext>
            </a:extLst>
          </p:cNvPr>
          <p:cNvPicPr>
            <a:picLocks noRot="1" noChangeAspect="1"/>
          </p:cNvPicPr>
          <p:nvPr>
            <a:videoFile r:link="rId2"/>
          </p:nvPr>
        </p:nvPicPr>
        <p:blipFill>
          <a:blip r:embed="rId7"/>
          <a:stretch>
            <a:fillRect/>
          </a:stretch>
        </p:blipFill>
        <p:spPr>
          <a:xfrm>
            <a:off x="5958852" y="896199"/>
            <a:ext cx="3123271" cy="1764499"/>
          </a:xfrm>
          <a:prstGeom prst="rect">
            <a:avLst/>
          </a:prstGeom>
        </p:spPr>
      </p:pic>
      <p:pic>
        <p:nvPicPr>
          <p:cNvPr id="5" name="Online Media 4" title="C++ Games Programming Submission">
            <a:hlinkClick r:id="" action="ppaction://media"/>
            <a:extLst>
              <a:ext uri="{FF2B5EF4-FFF2-40B4-BE49-F238E27FC236}">
                <a16:creationId xmlns:a16="http://schemas.microsoft.com/office/drawing/2014/main" id="{5F6B0876-E3EE-FD18-25D2-A99CADD373AA}"/>
              </a:ext>
            </a:extLst>
          </p:cNvPr>
          <p:cNvPicPr>
            <a:picLocks noRot="1" noChangeAspect="1"/>
          </p:cNvPicPr>
          <p:nvPr>
            <a:videoFile r:link="rId3"/>
          </p:nvPr>
        </p:nvPicPr>
        <p:blipFill>
          <a:blip r:embed="rId8"/>
          <a:stretch>
            <a:fillRect/>
          </a:stretch>
        </p:blipFill>
        <p:spPr>
          <a:xfrm>
            <a:off x="3010364" y="2815237"/>
            <a:ext cx="3123271" cy="1764498"/>
          </a:xfrm>
          <a:prstGeom prst="rect">
            <a:avLst/>
          </a:prstGeom>
        </p:spPr>
      </p:pic>
      <p:sp>
        <p:nvSpPr>
          <p:cNvPr id="6" name="TextBox 5">
            <a:extLst>
              <a:ext uri="{FF2B5EF4-FFF2-40B4-BE49-F238E27FC236}">
                <a16:creationId xmlns:a16="http://schemas.microsoft.com/office/drawing/2014/main" id="{628CE66A-5E7C-538E-73C8-FE923BF14251}"/>
              </a:ext>
            </a:extLst>
          </p:cNvPr>
          <p:cNvSpPr txBox="1"/>
          <p:nvPr/>
        </p:nvSpPr>
        <p:spPr>
          <a:xfrm>
            <a:off x="2959283" y="4566844"/>
            <a:ext cx="3225431" cy="523220"/>
          </a:xfrm>
          <a:prstGeom prst="rect">
            <a:avLst/>
          </a:prstGeom>
          <a:noFill/>
        </p:spPr>
        <p:txBody>
          <a:bodyPr wrap="square" rtlCol="0">
            <a:spAutoFit/>
          </a:bodyPr>
          <a:lstStyle/>
          <a:p>
            <a:pPr marL="285750" indent="-285750">
              <a:buFont typeface="Arial" panose="020B0604020202020204" pitchFamily="34" charset="0"/>
              <a:buChar char="•"/>
            </a:pPr>
            <a:r>
              <a:rPr lang="en-GB" dirty="0"/>
              <a:t>Programmed in C++</a:t>
            </a:r>
          </a:p>
          <a:p>
            <a:pPr marL="285750" indent="-285750">
              <a:buFont typeface="Arial" panose="020B0604020202020204" pitchFamily="34" charset="0"/>
              <a:buChar char="•"/>
            </a:pPr>
            <a:r>
              <a:rPr lang="en-GB" dirty="0"/>
              <a:t>Using External Libraries like SDL2</a:t>
            </a:r>
          </a:p>
        </p:txBody>
      </p:sp>
      <p:sp>
        <p:nvSpPr>
          <p:cNvPr id="8" name="TextBox 7">
            <a:extLst>
              <a:ext uri="{FF2B5EF4-FFF2-40B4-BE49-F238E27FC236}">
                <a16:creationId xmlns:a16="http://schemas.microsoft.com/office/drawing/2014/main" id="{6DD92843-65FD-BB7E-B7F1-6E86C00CF3E8}"/>
              </a:ext>
            </a:extLst>
          </p:cNvPr>
          <p:cNvSpPr txBox="1"/>
          <p:nvPr/>
        </p:nvSpPr>
        <p:spPr>
          <a:xfrm>
            <a:off x="185630" y="2763826"/>
            <a:ext cx="2351314" cy="1384995"/>
          </a:xfrm>
          <a:prstGeom prst="rect">
            <a:avLst/>
          </a:prstGeom>
          <a:noFill/>
        </p:spPr>
        <p:txBody>
          <a:bodyPr wrap="square" rtlCol="0">
            <a:spAutoFit/>
          </a:bodyPr>
          <a:lstStyle/>
          <a:p>
            <a:pPr marL="285750" indent="-285750">
              <a:buFont typeface="Arial" panose="020B0604020202020204" pitchFamily="34" charset="0"/>
              <a:buChar char="•"/>
            </a:pPr>
            <a:r>
              <a:rPr lang="en-GB" dirty="0"/>
              <a:t>Group Project</a:t>
            </a:r>
          </a:p>
          <a:p>
            <a:pPr marL="285750" indent="-285750">
              <a:buFont typeface="Arial" panose="020B0604020202020204" pitchFamily="34" charset="0"/>
              <a:buChar char="•"/>
            </a:pPr>
            <a:r>
              <a:rPr lang="en-GB" dirty="0"/>
              <a:t>I worked on the UI Design</a:t>
            </a:r>
          </a:p>
          <a:p>
            <a:pPr marL="285750" indent="-285750">
              <a:buFont typeface="Arial" panose="020B0604020202020204" pitchFamily="34" charset="0"/>
              <a:buChar char="•"/>
            </a:pPr>
            <a:r>
              <a:rPr lang="en-GB" dirty="0"/>
              <a:t>Developed in UE5</a:t>
            </a:r>
          </a:p>
          <a:p>
            <a:pPr marL="285750" indent="-285750">
              <a:buFont typeface="Arial" panose="020B0604020202020204" pitchFamily="34" charset="0"/>
              <a:buChar char="•"/>
            </a:pPr>
            <a:r>
              <a:rPr lang="en-GB" dirty="0"/>
              <a:t>Made use of coding standards</a:t>
            </a:r>
          </a:p>
        </p:txBody>
      </p:sp>
      <p:sp>
        <p:nvSpPr>
          <p:cNvPr id="9" name="TextBox 8">
            <a:extLst>
              <a:ext uri="{FF2B5EF4-FFF2-40B4-BE49-F238E27FC236}">
                <a16:creationId xmlns:a16="http://schemas.microsoft.com/office/drawing/2014/main" id="{550A90AD-3716-E744-8C89-85858EFEAA23}"/>
              </a:ext>
            </a:extLst>
          </p:cNvPr>
          <p:cNvSpPr txBox="1"/>
          <p:nvPr/>
        </p:nvSpPr>
        <p:spPr>
          <a:xfrm>
            <a:off x="6607056" y="2815237"/>
            <a:ext cx="2351314" cy="1600438"/>
          </a:xfrm>
          <a:prstGeom prst="rect">
            <a:avLst/>
          </a:prstGeom>
          <a:noFill/>
        </p:spPr>
        <p:txBody>
          <a:bodyPr wrap="square" rtlCol="0">
            <a:spAutoFit/>
          </a:bodyPr>
          <a:lstStyle/>
          <a:p>
            <a:pPr marL="285750" indent="-285750">
              <a:buFont typeface="Arial" panose="020B0604020202020204" pitchFamily="34" charset="0"/>
              <a:buChar char="•"/>
            </a:pPr>
            <a:r>
              <a:rPr lang="en-GB" dirty="0"/>
              <a:t>Web Game developed in (HTML, CSS and JavaScript)</a:t>
            </a:r>
          </a:p>
          <a:p>
            <a:pPr marL="285750" indent="-285750">
              <a:buFont typeface="Arial" panose="020B0604020202020204" pitchFamily="34" charset="0"/>
              <a:buChar char="•"/>
            </a:pPr>
            <a:r>
              <a:rPr lang="en-GB" dirty="0"/>
              <a:t>Made use of server backends like SQL and using cookies in browser</a:t>
            </a:r>
          </a:p>
        </p:txBody>
      </p:sp>
    </p:spTree>
    <p:extLst>
      <p:ext uri="{BB962C8B-B14F-4D97-AF65-F5344CB8AC3E}">
        <p14:creationId xmlns:p14="http://schemas.microsoft.com/office/powerpoint/2010/main" val="250629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DCEE-08D8-5735-0B3C-6C7F60501B7D}"/>
              </a:ext>
            </a:extLst>
          </p:cNvPr>
          <p:cNvSpPr>
            <a:spLocks noGrp="1"/>
          </p:cNvSpPr>
          <p:nvPr>
            <p:ph type="title"/>
          </p:nvPr>
        </p:nvSpPr>
        <p:spPr/>
        <p:txBody>
          <a:bodyPr/>
          <a:lstStyle/>
          <a:p>
            <a:r>
              <a:rPr lang="en-GB" dirty="0"/>
              <a:t>Gameplay Premise</a:t>
            </a:r>
          </a:p>
        </p:txBody>
      </p:sp>
      <p:sp>
        <p:nvSpPr>
          <p:cNvPr id="5" name="TextBox 4">
            <a:extLst>
              <a:ext uri="{FF2B5EF4-FFF2-40B4-BE49-F238E27FC236}">
                <a16:creationId xmlns:a16="http://schemas.microsoft.com/office/drawing/2014/main" id="{223DBD37-05A5-73F0-3350-2EC660C942A2}"/>
              </a:ext>
            </a:extLst>
          </p:cNvPr>
          <p:cNvSpPr txBox="1"/>
          <p:nvPr/>
        </p:nvSpPr>
        <p:spPr>
          <a:xfrm>
            <a:off x="577515" y="1113781"/>
            <a:ext cx="7988969" cy="954107"/>
          </a:xfrm>
          <a:prstGeom prst="rect">
            <a:avLst/>
          </a:prstGeom>
          <a:noFill/>
        </p:spPr>
        <p:txBody>
          <a:bodyPr wrap="square" rtlCol="0">
            <a:spAutoFit/>
          </a:bodyPr>
          <a:lstStyle/>
          <a:p>
            <a:pPr algn="ctr"/>
            <a:r>
              <a:rPr lang="en-GB" dirty="0"/>
              <a:t>Fantasy Quest is a Turn Based RPG inspired by the likes of early Final Fantasy games but instead will be built primarily for a mobile games' audience from the beginning instead of being a ported console game. This will allow for a rather robustly built UI and the integration of modern monetisation strategies.</a:t>
            </a:r>
          </a:p>
        </p:txBody>
      </p:sp>
      <p:sp>
        <p:nvSpPr>
          <p:cNvPr id="6" name="TextBox 5">
            <a:extLst>
              <a:ext uri="{FF2B5EF4-FFF2-40B4-BE49-F238E27FC236}">
                <a16:creationId xmlns:a16="http://schemas.microsoft.com/office/drawing/2014/main" id="{648651B3-24BB-A74E-7529-C307DE93E36C}"/>
              </a:ext>
            </a:extLst>
          </p:cNvPr>
          <p:cNvSpPr txBox="1"/>
          <p:nvPr/>
        </p:nvSpPr>
        <p:spPr>
          <a:xfrm>
            <a:off x="720000" y="2310140"/>
            <a:ext cx="7988969" cy="523220"/>
          </a:xfrm>
          <a:prstGeom prst="rect">
            <a:avLst/>
          </a:prstGeom>
          <a:noFill/>
        </p:spPr>
        <p:txBody>
          <a:bodyPr wrap="square" rtlCol="0">
            <a:spAutoFit/>
          </a:bodyPr>
          <a:lstStyle/>
          <a:p>
            <a:pPr algn="ctr"/>
            <a:r>
              <a:rPr lang="en-GB" dirty="0"/>
              <a:t>This project aims to take cues from other mobile games when it comes to UI design to create a intuitive UI that also suits the Fantasy setting of the game.</a:t>
            </a:r>
          </a:p>
        </p:txBody>
      </p:sp>
      <p:sp>
        <p:nvSpPr>
          <p:cNvPr id="7" name="TextBox 6">
            <a:extLst>
              <a:ext uri="{FF2B5EF4-FFF2-40B4-BE49-F238E27FC236}">
                <a16:creationId xmlns:a16="http://schemas.microsoft.com/office/drawing/2014/main" id="{E3313DFE-A0E2-90A7-52C2-7F4EEE0B043F}"/>
              </a:ext>
            </a:extLst>
          </p:cNvPr>
          <p:cNvSpPr txBox="1"/>
          <p:nvPr/>
        </p:nvSpPr>
        <p:spPr>
          <a:xfrm>
            <a:off x="719999" y="3431942"/>
            <a:ext cx="7988969" cy="738664"/>
          </a:xfrm>
          <a:prstGeom prst="rect">
            <a:avLst/>
          </a:prstGeom>
          <a:noFill/>
        </p:spPr>
        <p:txBody>
          <a:bodyPr wrap="square" rtlCol="0">
            <a:spAutoFit/>
          </a:bodyPr>
          <a:lstStyle/>
          <a:p>
            <a:pPr algn="ctr"/>
            <a:r>
              <a:rPr lang="en-GB" dirty="0"/>
              <a:t>The game is designed to be hyper casual with little amounts of complex strategies with it primarily being intended to scratch a power fantasy itch in the players head seeing bigger and bigger numbers appear for their attacks and stats.</a:t>
            </a:r>
          </a:p>
        </p:txBody>
      </p:sp>
    </p:spTree>
    <p:extLst>
      <p:ext uri="{BB962C8B-B14F-4D97-AF65-F5344CB8AC3E}">
        <p14:creationId xmlns:p14="http://schemas.microsoft.com/office/powerpoint/2010/main" val="4059311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D674-6E1C-578A-0AC9-710BCE8608EE}"/>
              </a:ext>
            </a:extLst>
          </p:cNvPr>
          <p:cNvSpPr>
            <a:spLocks noGrp="1"/>
          </p:cNvSpPr>
          <p:nvPr>
            <p:ph type="title"/>
          </p:nvPr>
        </p:nvSpPr>
        <p:spPr/>
        <p:txBody>
          <a:bodyPr/>
          <a:lstStyle/>
          <a:p>
            <a:r>
              <a:rPr lang="en-GB" dirty="0"/>
              <a:t>Gameplay Features</a:t>
            </a:r>
          </a:p>
        </p:txBody>
      </p:sp>
      <p:sp>
        <p:nvSpPr>
          <p:cNvPr id="4" name="TextBox 3">
            <a:extLst>
              <a:ext uri="{FF2B5EF4-FFF2-40B4-BE49-F238E27FC236}">
                <a16:creationId xmlns:a16="http://schemas.microsoft.com/office/drawing/2014/main" id="{C2C8EED3-4C58-587F-8754-40F0193529F1}"/>
              </a:ext>
            </a:extLst>
          </p:cNvPr>
          <p:cNvSpPr txBox="1"/>
          <p:nvPr/>
        </p:nvSpPr>
        <p:spPr>
          <a:xfrm>
            <a:off x="213130" y="1244406"/>
            <a:ext cx="2028181" cy="307777"/>
          </a:xfrm>
          <a:prstGeom prst="rect">
            <a:avLst/>
          </a:prstGeom>
          <a:noFill/>
        </p:spPr>
        <p:txBody>
          <a:bodyPr wrap="square" rtlCol="0">
            <a:spAutoFit/>
          </a:bodyPr>
          <a:lstStyle/>
          <a:p>
            <a:pPr algn="ctr"/>
            <a:r>
              <a:rPr lang="en-GB" dirty="0"/>
              <a:t>Basic Touch Detection</a:t>
            </a:r>
          </a:p>
        </p:txBody>
      </p:sp>
      <p:sp>
        <p:nvSpPr>
          <p:cNvPr id="5" name="TextBox 4">
            <a:extLst>
              <a:ext uri="{FF2B5EF4-FFF2-40B4-BE49-F238E27FC236}">
                <a16:creationId xmlns:a16="http://schemas.microsoft.com/office/drawing/2014/main" id="{B884F6E2-D337-C424-33A3-95DC078446B8}"/>
              </a:ext>
            </a:extLst>
          </p:cNvPr>
          <p:cNvSpPr txBox="1"/>
          <p:nvPr/>
        </p:nvSpPr>
        <p:spPr>
          <a:xfrm>
            <a:off x="3349935" y="1244406"/>
            <a:ext cx="2444130" cy="307777"/>
          </a:xfrm>
          <a:prstGeom prst="rect">
            <a:avLst/>
          </a:prstGeom>
          <a:noFill/>
        </p:spPr>
        <p:txBody>
          <a:bodyPr wrap="square" rtlCol="0">
            <a:spAutoFit/>
          </a:bodyPr>
          <a:lstStyle/>
          <a:p>
            <a:pPr algn="ctr"/>
            <a:r>
              <a:rPr lang="en-GB" dirty="0"/>
              <a:t>Gyro and Joystick Controls</a:t>
            </a:r>
          </a:p>
        </p:txBody>
      </p:sp>
      <p:sp>
        <p:nvSpPr>
          <p:cNvPr id="6" name="TextBox 5">
            <a:extLst>
              <a:ext uri="{FF2B5EF4-FFF2-40B4-BE49-F238E27FC236}">
                <a16:creationId xmlns:a16="http://schemas.microsoft.com/office/drawing/2014/main" id="{D3D38BAA-8650-13E2-0E7A-A1EC8AC158D4}"/>
              </a:ext>
            </a:extLst>
          </p:cNvPr>
          <p:cNvSpPr txBox="1"/>
          <p:nvPr/>
        </p:nvSpPr>
        <p:spPr>
          <a:xfrm>
            <a:off x="6222045" y="1136684"/>
            <a:ext cx="3018209" cy="523220"/>
          </a:xfrm>
          <a:prstGeom prst="rect">
            <a:avLst/>
          </a:prstGeom>
          <a:noFill/>
        </p:spPr>
        <p:txBody>
          <a:bodyPr wrap="square" rtlCol="0">
            <a:spAutoFit/>
          </a:bodyPr>
          <a:lstStyle/>
          <a:p>
            <a:pPr algn="ctr"/>
            <a:r>
              <a:rPr lang="en-GB" dirty="0"/>
              <a:t>Options Menu with Data Persistence between sessions</a:t>
            </a:r>
          </a:p>
        </p:txBody>
      </p:sp>
      <p:sp>
        <p:nvSpPr>
          <p:cNvPr id="7" name="TextBox 6">
            <a:extLst>
              <a:ext uri="{FF2B5EF4-FFF2-40B4-BE49-F238E27FC236}">
                <a16:creationId xmlns:a16="http://schemas.microsoft.com/office/drawing/2014/main" id="{CC0F4F6E-56C3-4F55-E61A-4A9F17EA2AE3}"/>
              </a:ext>
            </a:extLst>
          </p:cNvPr>
          <p:cNvSpPr txBox="1"/>
          <p:nvPr/>
        </p:nvSpPr>
        <p:spPr>
          <a:xfrm>
            <a:off x="-136359" y="3283541"/>
            <a:ext cx="3018209" cy="307777"/>
          </a:xfrm>
          <a:prstGeom prst="rect">
            <a:avLst/>
          </a:prstGeom>
          <a:noFill/>
        </p:spPr>
        <p:txBody>
          <a:bodyPr wrap="square" rtlCol="0">
            <a:spAutoFit/>
          </a:bodyPr>
          <a:lstStyle/>
          <a:p>
            <a:pPr algn="ctr"/>
            <a:r>
              <a:rPr lang="en-GB" dirty="0"/>
              <a:t>Rudimentary Turn Based Combat</a:t>
            </a:r>
          </a:p>
        </p:txBody>
      </p:sp>
      <p:sp>
        <p:nvSpPr>
          <p:cNvPr id="8" name="TextBox 7">
            <a:extLst>
              <a:ext uri="{FF2B5EF4-FFF2-40B4-BE49-F238E27FC236}">
                <a16:creationId xmlns:a16="http://schemas.microsoft.com/office/drawing/2014/main" id="{7DF18248-0800-FA0C-A72D-77C2A19248DC}"/>
              </a:ext>
            </a:extLst>
          </p:cNvPr>
          <p:cNvSpPr txBox="1"/>
          <p:nvPr/>
        </p:nvSpPr>
        <p:spPr>
          <a:xfrm>
            <a:off x="3062895" y="3283541"/>
            <a:ext cx="3018209" cy="307777"/>
          </a:xfrm>
          <a:prstGeom prst="rect">
            <a:avLst/>
          </a:prstGeom>
          <a:noFill/>
        </p:spPr>
        <p:txBody>
          <a:bodyPr wrap="square" rtlCol="0">
            <a:spAutoFit/>
          </a:bodyPr>
          <a:lstStyle/>
          <a:p>
            <a:pPr algn="ctr"/>
            <a:r>
              <a:rPr lang="en-GB" dirty="0"/>
              <a:t>Vibrations</a:t>
            </a:r>
          </a:p>
        </p:txBody>
      </p:sp>
      <p:sp>
        <p:nvSpPr>
          <p:cNvPr id="9" name="TextBox 8">
            <a:extLst>
              <a:ext uri="{FF2B5EF4-FFF2-40B4-BE49-F238E27FC236}">
                <a16:creationId xmlns:a16="http://schemas.microsoft.com/office/drawing/2014/main" id="{CDCFCED1-23E9-CC25-D6CB-FC369FBB5D72}"/>
              </a:ext>
            </a:extLst>
          </p:cNvPr>
          <p:cNvSpPr txBox="1"/>
          <p:nvPr/>
        </p:nvSpPr>
        <p:spPr>
          <a:xfrm>
            <a:off x="6262149" y="3329708"/>
            <a:ext cx="3018209" cy="307777"/>
          </a:xfrm>
          <a:prstGeom prst="rect">
            <a:avLst/>
          </a:prstGeom>
          <a:noFill/>
        </p:spPr>
        <p:txBody>
          <a:bodyPr wrap="square" rtlCol="0">
            <a:spAutoFit/>
          </a:bodyPr>
          <a:lstStyle/>
          <a:p>
            <a:pPr algn="ctr"/>
            <a:r>
              <a:rPr lang="en-GB" dirty="0"/>
              <a:t>UI Scales Between Devices</a:t>
            </a:r>
          </a:p>
        </p:txBody>
      </p:sp>
      <p:pic>
        <p:nvPicPr>
          <p:cNvPr id="10" name="Picture 9" descr="A room with a desk and chair&#10;&#10;Description automatically generated">
            <a:extLst>
              <a:ext uri="{FF2B5EF4-FFF2-40B4-BE49-F238E27FC236}">
                <a16:creationId xmlns:a16="http://schemas.microsoft.com/office/drawing/2014/main" id="{C4542EC6-80E1-3EFE-5417-F79D6BC89A13}"/>
              </a:ext>
            </a:extLst>
          </p:cNvPr>
          <p:cNvPicPr>
            <a:picLocks noChangeAspect="1"/>
          </p:cNvPicPr>
          <p:nvPr/>
        </p:nvPicPr>
        <p:blipFill>
          <a:blip r:embed="rId2"/>
          <a:stretch>
            <a:fillRect/>
          </a:stretch>
        </p:blipFill>
        <p:spPr>
          <a:xfrm>
            <a:off x="6262149" y="1659904"/>
            <a:ext cx="2837315" cy="1326946"/>
          </a:xfrm>
          <a:prstGeom prst="rect">
            <a:avLst/>
          </a:prstGeom>
        </p:spPr>
      </p:pic>
      <p:pic>
        <p:nvPicPr>
          <p:cNvPr id="12" name="Picture 11" descr="A video game screen with a square structure and a path&#10;&#10;Description automatically generated with medium confidence">
            <a:extLst>
              <a:ext uri="{FF2B5EF4-FFF2-40B4-BE49-F238E27FC236}">
                <a16:creationId xmlns:a16="http://schemas.microsoft.com/office/drawing/2014/main" id="{F6CEF912-1B98-EC64-659D-EB0DF0722031}"/>
              </a:ext>
            </a:extLst>
          </p:cNvPr>
          <p:cNvPicPr>
            <a:picLocks noChangeAspect="1"/>
          </p:cNvPicPr>
          <p:nvPr/>
        </p:nvPicPr>
        <p:blipFill>
          <a:blip r:embed="rId3"/>
          <a:stretch>
            <a:fillRect/>
          </a:stretch>
        </p:blipFill>
        <p:spPr>
          <a:xfrm>
            <a:off x="3243788" y="1659903"/>
            <a:ext cx="2837316" cy="1326947"/>
          </a:xfrm>
          <a:prstGeom prst="rect">
            <a:avLst/>
          </a:prstGeom>
        </p:spPr>
      </p:pic>
      <p:pic>
        <p:nvPicPr>
          <p:cNvPr id="16" name="Picture 15" descr="A map of the world&#10;&#10;Description automatically generated">
            <a:extLst>
              <a:ext uri="{FF2B5EF4-FFF2-40B4-BE49-F238E27FC236}">
                <a16:creationId xmlns:a16="http://schemas.microsoft.com/office/drawing/2014/main" id="{011E2761-E7E4-16DE-3C96-47DF002F77BB}"/>
              </a:ext>
            </a:extLst>
          </p:cNvPr>
          <p:cNvPicPr>
            <a:picLocks noChangeAspect="1"/>
          </p:cNvPicPr>
          <p:nvPr/>
        </p:nvPicPr>
        <p:blipFill>
          <a:blip r:embed="rId4"/>
          <a:stretch>
            <a:fillRect/>
          </a:stretch>
        </p:blipFill>
        <p:spPr>
          <a:xfrm>
            <a:off x="84640" y="1659904"/>
            <a:ext cx="2837316" cy="1326946"/>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238675C3-D13B-41A5-A955-1EBC7A39FD5B}"/>
              </a:ext>
            </a:extLst>
          </p:cNvPr>
          <p:cNvPicPr>
            <a:picLocks noChangeAspect="1"/>
          </p:cNvPicPr>
          <p:nvPr/>
        </p:nvPicPr>
        <p:blipFill>
          <a:blip r:embed="rId5"/>
          <a:stretch>
            <a:fillRect/>
          </a:stretch>
        </p:blipFill>
        <p:spPr>
          <a:xfrm>
            <a:off x="6217613" y="3637485"/>
            <a:ext cx="2881851" cy="1347775"/>
          </a:xfrm>
          <a:prstGeom prst="rect">
            <a:avLst/>
          </a:prstGeom>
        </p:spPr>
      </p:pic>
      <p:pic>
        <p:nvPicPr>
          <p:cNvPr id="19" name="Picture 18" descr="A video game screen with a cartoon character&#10;&#10;Description automatically generated">
            <a:extLst>
              <a:ext uri="{FF2B5EF4-FFF2-40B4-BE49-F238E27FC236}">
                <a16:creationId xmlns:a16="http://schemas.microsoft.com/office/drawing/2014/main" id="{FEA2F2D5-D4E6-A458-DEFF-08FB0D13D0D0}"/>
              </a:ext>
            </a:extLst>
          </p:cNvPr>
          <p:cNvPicPr>
            <a:picLocks noChangeAspect="1"/>
          </p:cNvPicPr>
          <p:nvPr/>
        </p:nvPicPr>
        <p:blipFill>
          <a:blip r:embed="rId6"/>
          <a:stretch>
            <a:fillRect/>
          </a:stretch>
        </p:blipFill>
        <p:spPr>
          <a:xfrm>
            <a:off x="107151" y="3679369"/>
            <a:ext cx="2792294" cy="1305891"/>
          </a:xfrm>
          <a:prstGeom prst="rect">
            <a:avLst/>
          </a:prstGeom>
        </p:spPr>
      </p:pic>
      <p:pic>
        <p:nvPicPr>
          <p:cNvPr id="21" name="Picture 20">
            <a:extLst>
              <a:ext uri="{FF2B5EF4-FFF2-40B4-BE49-F238E27FC236}">
                <a16:creationId xmlns:a16="http://schemas.microsoft.com/office/drawing/2014/main" id="{3BBB0A00-984E-1554-E30F-B8B146C79A9E}"/>
              </a:ext>
            </a:extLst>
          </p:cNvPr>
          <p:cNvPicPr>
            <a:picLocks noChangeAspect="1"/>
          </p:cNvPicPr>
          <p:nvPr/>
        </p:nvPicPr>
        <p:blipFill>
          <a:blip r:embed="rId7"/>
          <a:stretch>
            <a:fillRect/>
          </a:stretch>
        </p:blipFill>
        <p:spPr>
          <a:xfrm>
            <a:off x="3825512" y="3679369"/>
            <a:ext cx="1492974" cy="1127128"/>
          </a:xfrm>
          <a:prstGeom prst="rect">
            <a:avLst/>
          </a:prstGeom>
        </p:spPr>
      </p:pic>
    </p:spTree>
    <p:extLst>
      <p:ext uri="{BB962C8B-B14F-4D97-AF65-F5344CB8AC3E}">
        <p14:creationId xmlns:p14="http://schemas.microsoft.com/office/powerpoint/2010/main" val="3587644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5E506-A093-FDE2-6EDA-94869FD77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A494D-AD59-6DC8-4C7B-053E14E91163}"/>
              </a:ext>
            </a:extLst>
          </p:cNvPr>
          <p:cNvSpPr>
            <a:spLocks noGrp="1"/>
          </p:cNvSpPr>
          <p:nvPr>
            <p:ph type="title"/>
          </p:nvPr>
        </p:nvSpPr>
        <p:spPr/>
        <p:txBody>
          <a:bodyPr/>
          <a:lstStyle/>
          <a:p>
            <a:r>
              <a:rPr lang="en-GB" dirty="0"/>
              <a:t>Code Snippets</a:t>
            </a:r>
          </a:p>
        </p:txBody>
      </p:sp>
      <p:sp>
        <p:nvSpPr>
          <p:cNvPr id="4" name="TextBox 3">
            <a:extLst>
              <a:ext uri="{FF2B5EF4-FFF2-40B4-BE49-F238E27FC236}">
                <a16:creationId xmlns:a16="http://schemas.microsoft.com/office/drawing/2014/main" id="{E5D2FA56-919D-345B-3CA1-498D82543D46}"/>
              </a:ext>
            </a:extLst>
          </p:cNvPr>
          <p:cNvSpPr txBox="1"/>
          <p:nvPr/>
        </p:nvSpPr>
        <p:spPr>
          <a:xfrm>
            <a:off x="213130" y="1244406"/>
            <a:ext cx="2028181" cy="307777"/>
          </a:xfrm>
          <a:prstGeom prst="rect">
            <a:avLst/>
          </a:prstGeom>
          <a:noFill/>
        </p:spPr>
        <p:txBody>
          <a:bodyPr wrap="square" rtlCol="0">
            <a:spAutoFit/>
          </a:bodyPr>
          <a:lstStyle/>
          <a:p>
            <a:pPr algn="ctr"/>
            <a:r>
              <a:rPr lang="en-GB" dirty="0"/>
              <a:t>Basic Touch Detection</a:t>
            </a:r>
          </a:p>
        </p:txBody>
      </p:sp>
      <p:sp>
        <p:nvSpPr>
          <p:cNvPr id="5" name="TextBox 4">
            <a:extLst>
              <a:ext uri="{FF2B5EF4-FFF2-40B4-BE49-F238E27FC236}">
                <a16:creationId xmlns:a16="http://schemas.microsoft.com/office/drawing/2014/main" id="{C302B67C-F86F-2695-205A-B822182C7A00}"/>
              </a:ext>
            </a:extLst>
          </p:cNvPr>
          <p:cNvSpPr txBox="1"/>
          <p:nvPr/>
        </p:nvSpPr>
        <p:spPr>
          <a:xfrm>
            <a:off x="3349935" y="1244406"/>
            <a:ext cx="2444130" cy="307777"/>
          </a:xfrm>
          <a:prstGeom prst="rect">
            <a:avLst/>
          </a:prstGeom>
          <a:noFill/>
        </p:spPr>
        <p:txBody>
          <a:bodyPr wrap="square" rtlCol="0">
            <a:spAutoFit/>
          </a:bodyPr>
          <a:lstStyle/>
          <a:p>
            <a:pPr algn="ctr"/>
            <a:r>
              <a:rPr lang="en-GB" dirty="0"/>
              <a:t>Gyro and Joystick Controls</a:t>
            </a:r>
          </a:p>
        </p:txBody>
      </p:sp>
      <p:sp>
        <p:nvSpPr>
          <p:cNvPr id="6" name="TextBox 5">
            <a:extLst>
              <a:ext uri="{FF2B5EF4-FFF2-40B4-BE49-F238E27FC236}">
                <a16:creationId xmlns:a16="http://schemas.microsoft.com/office/drawing/2014/main" id="{A234A5A6-4EA7-6D9E-0626-5373DD0F5201}"/>
              </a:ext>
            </a:extLst>
          </p:cNvPr>
          <p:cNvSpPr txBox="1"/>
          <p:nvPr/>
        </p:nvSpPr>
        <p:spPr>
          <a:xfrm>
            <a:off x="6222045" y="1136684"/>
            <a:ext cx="3018209" cy="523220"/>
          </a:xfrm>
          <a:prstGeom prst="rect">
            <a:avLst/>
          </a:prstGeom>
          <a:noFill/>
        </p:spPr>
        <p:txBody>
          <a:bodyPr wrap="square" rtlCol="0">
            <a:spAutoFit/>
          </a:bodyPr>
          <a:lstStyle/>
          <a:p>
            <a:pPr algn="ctr"/>
            <a:r>
              <a:rPr lang="en-GB" dirty="0"/>
              <a:t>Options Menu with Data Persistence between sessions</a:t>
            </a:r>
          </a:p>
        </p:txBody>
      </p:sp>
      <p:sp>
        <p:nvSpPr>
          <p:cNvPr id="7" name="TextBox 6">
            <a:extLst>
              <a:ext uri="{FF2B5EF4-FFF2-40B4-BE49-F238E27FC236}">
                <a16:creationId xmlns:a16="http://schemas.microsoft.com/office/drawing/2014/main" id="{DA059F25-43BF-8C11-A333-080D0943FAAB}"/>
              </a:ext>
            </a:extLst>
          </p:cNvPr>
          <p:cNvSpPr txBox="1"/>
          <p:nvPr/>
        </p:nvSpPr>
        <p:spPr>
          <a:xfrm>
            <a:off x="-136359" y="3283541"/>
            <a:ext cx="3018209" cy="307777"/>
          </a:xfrm>
          <a:prstGeom prst="rect">
            <a:avLst/>
          </a:prstGeom>
          <a:noFill/>
        </p:spPr>
        <p:txBody>
          <a:bodyPr wrap="square" rtlCol="0">
            <a:spAutoFit/>
          </a:bodyPr>
          <a:lstStyle/>
          <a:p>
            <a:pPr algn="ctr"/>
            <a:r>
              <a:rPr lang="en-GB" dirty="0"/>
              <a:t>Rudimentary Turn Based Combat</a:t>
            </a:r>
          </a:p>
        </p:txBody>
      </p:sp>
      <p:sp>
        <p:nvSpPr>
          <p:cNvPr id="8" name="TextBox 7">
            <a:extLst>
              <a:ext uri="{FF2B5EF4-FFF2-40B4-BE49-F238E27FC236}">
                <a16:creationId xmlns:a16="http://schemas.microsoft.com/office/drawing/2014/main" id="{4637735D-FD71-8C0A-D72A-6106D393C6D3}"/>
              </a:ext>
            </a:extLst>
          </p:cNvPr>
          <p:cNvSpPr txBox="1"/>
          <p:nvPr/>
        </p:nvSpPr>
        <p:spPr>
          <a:xfrm>
            <a:off x="6402328" y="3304355"/>
            <a:ext cx="3018209" cy="307777"/>
          </a:xfrm>
          <a:prstGeom prst="rect">
            <a:avLst/>
          </a:prstGeom>
          <a:noFill/>
        </p:spPr>
        <p:txBody>
          <a:bodyPr wrap="square" rtlCol="0">
            <a:spAutoFit/>
          </a:bodyPr>
          <a:lstStyle/>
          <a:p>
            <a:pPr algn="ctr"/>
            <a:r>
              <a:rPr lang="en-GB" dirty="0"/>
              <a:t>Vibrations</a:t>
            </a:r>
          </a:p>
        </p:txBody>
      </p:sp>
      <p:pic>
        <p:nvPicPr>
          <p:cNvPr id="21" name="Picture 20">
            <a:extLst>
              <a:ext uri="{FF2B5EF4-FFF2-40B4-BE49-F238E27FC236}">
                <a16:creationId xmlns:a16="http://schemas.microsoft.com/office/drawing/2014/main" id="{A89DF9D6-8DC8-ED16-C007-F431500D5008}"/>
              </a:ext>
            </a:extLst>
          </p:cNvPr>
          <p:cNvPicPr>
            <a:picLocks noChangeAspect="1"/>
          </p:cNvPicPr>
          <p:nvPr/>
        </p:nvPicPr>
        <p:blipFill>
          <a:blip r:embed="rId2"/>
          <a:stretch>
            <a:fillRect/>
          </a:stretch>
        </p:blipFill>
        <p:spPr>
          <a:xfrm>
            <a:off x="6913501" y="3591318"/>
            <a:ext cx="1995862" cy="1506786"/>
          </a:xfrm>
          <a:prstGeom prst="rect">
            <a:avLst/>
          </a:prstGeom>
        </p:spPr>
      </p:pic>
      <p:pic>
        <p:nvPicPr>
          <p:cNvPr id="11" name="Picture 10">
            <a:extLst>
              <a:ext uri="{FF2B5EF4-FFF2-40B4-BE49-F238E27FC236}">
                <a16:creationId xmlns:a16="http://schemas.microsoft.com/office/drawing/2014/main" id="{61BA7809-2BE9-2C44-7839-4552DAE15263}"/>
              </a:ext>
            </a:extLst>
          </p:cNvPr>
          <p:cNvPicPr>
            <a:picLocks noChangeAspect="1"/>
          </p:cNvPicPr>
          <p:nvPr/>
        </p:nvPicPr>
        <p:blipFill>
          <a:blip r:embed="rId3"/>
          <a:stretch>
            <a:fillRect/>
          </a:stretch>
        </p:blipFill>
        <p:spPr>
          <a:xfrm>
            <a:off x="2731669" y="1581061"/>
            <a:ext cx="1749712" cy="1669804"/>
          </a:xfrm>
          <a:prstGeom prst="rect">
            <a:avLst/>
          </a:prstGeom>
        </p:spPr>
      </p:pic>
      <p:pic>
        <p:nvPicPr>
          <p:cNvPr id="14" name="Picture 13">
            <a:extLst>
              <a:ext uri="{FF2B5EF4-FFF2-40B4-BE49-F238E27FC236}">
                <a16:creationId xmlns:a16="http://schemas.microsoft.com/office/drawing/2014/main" id="{D1A2D39F-8625-DD77-AA72-2A97CEF9E170}"/>
              </a:ext>
            </a:extLst>
          </p:cNvPr>
          <p:cNvPicPr>
            <a:picLocks noChangeAspect="1"/>
          </p:cNvPicPr>
          <p:nvPr/>
        </p:nvPicPr>
        <p:blipFill>
          <a:blip r:embed="rId4"/>
          <a:stretch>
            <a:fillRect/>
          </a:stretch>
        </p:blipFill>
        <p:spPr>
          <a:xfrm>
            <a:off x="4572000" y="1574719"/>
            <a:ext cx="1870052" cy="1681748"/>
          </a:xfrm>
          <a:prstGeom prst="rect">
            <a:avLst/>
          </a:prstGeom>
        </p:spPr>
      </p:pic>
      <p:pic>
        <p:nvPicPr>
          <p:cNvPr id="17" name="Picture 16">
            <a:extLst>
              <a:ext uri="{FF2B5EF4-FFF2-40B4-BE49-F238E27FC236}">
                <a16:creationId xmlns:a16="http://schemas.microsoft.com/office/drawing/2014/main" id="{C1FB41C3-538B-6C00-A054-A620B1EC6EF3}"/>
              </a:ext>
            </a:extLst>
          </p:cNvPr>
          <p:cNvPicPr>
            <a:picLocks noChangeAspect="1"/>
          </p:cNvPicPr>
          <p:nvPr/>
        </p:nvPicPr>
        <p:blipFill>
          <a:blip r:embed="rId5"/>
          <a:stretch>
            <a:fillRect/>
          </a:stretch>
        </p:blipFill>
        <p:spPr>
          <a:xfrm>
            <a:off x="7073890" y="1579790"/>
            <a:ext cx="1675087" cy="1643893"/>
          </a:xfrm>
          <a:prstGeom prst="rect">
            <a:avLst/>
          </a:prstGeom>
        </p:spPr>
      </p:pic>
      <p:pic>
        <p:nvPicPr>
          <p:cNvPr id="22" name="Picture 21">
            <a:extLst>
              <a:ext uri="{FF2B5EF4-FFF2-40B4-BE49-F238E27FC236}">
                <a16:creationId xmlns:a16="http://schemas.microsoft.com/office/drawing/2014/main" id="{4E01A229-DD38-A9D2-BED6-266A47EAC847}"/>
              </a:ext>
            </a:extLst>
          </p:cNvPr>
          <p:cNvPicPr>
            <a:picLocks noChangeAspect="1"/>
          </p:cNvPicPr>
          <p:nvPr/>
        </p:nvPicPr>
        <p:blipFill>
          <a:blip r:embed="rId6"/>
          <a:stretch>
            <a:fillRect/>
          </a:stretch>
        </p:blipFill>
        <p:spPr>
          <a:xfrm>
            <a:off x="101802" y="1582402"/>
            <a:ext cx="2313948" cy="1490982"/>
          </a:xfrm>
          <a:prstGeom prst="rect">
            <a:avLst/>
          </a:prstGeom>
        </p:spPr>
      </p:pic>
      <p:pic>
        <p:nvPicPr>
          <p:cNvPr id="24" name="Picture 23">
            <a:extLst>
              <a:ext uri="{FF2B5EF4-FFF2-40B4-BE49-F238E27FC236}">
                <a16:creationId xmlns:a16="http://schemas.microsoft.com/office/drawing/2014/main" id="{AA914AFB-FA6E-27B1-1C21-7E48AED003D5}"/>
              </a:ext>
            </a:extLst>
          </p:cNvPr>
          <p:cNvPicPr>
            <a:picLocks noChangeAspect="1"/>
          </p:cNvPicPr>
          <p:nvPr/>
        </p:nvPicPr>
        <p:blipFill>
          <a:blip r:embed="rId7"/>
          <a:stretch>
            <a:fillRect/>
          </a:stretch>
        </p:blipFill>
        <p:spPr>
          <a:xfrm>
            <a:off x="1769575" y="3591318"/>
            <a:ext cx="1944195" cy="1519506"/>
          </a:xfrm>
          <a:prstGeom prst="rect">
            <a:avLst/>
          </a:prstGeom>
        </p:spPr>
      </p:pic>
      <p:pic>
        <p:nvPicPr>
          <p:cNvPr id="26" name="Picture 25">
            <a:extLst>
              <a:ext uri="{FF2B5EF4-FFF2-40B4-BE49-F238E27FC236}">
                <a16:creationId xmlns:a16="http://schemas.microsoft.com/office/drawing/2014/main" id="{70B10A0A-7844-1AB9-5A7F-AA2F8A402622}"/>
              </a:ext>
            </a:extLst>
          </p:cNvPr>
          <p:cNvPicPr>
            <a:picLocks noChangeAspect="1"/>
          </p:cNvPicPr>
          <p:nvPr/>
        </p:nvPicPr>
        <p:blipFill>
          <a:blip r:embed="rId8"/>
          <a:stretch>
            <a:fillRect/>
          </a:stretch>
        </p:blipFill>
        <p:spPr>
          <a:xfrm>
            <a:off x="101802" y="3578598"/>
            <a:ext cx="1410554" cy="1506786"/>
          </a:xfrm>
          <a:prstGeom prst="rect">
            <a:avLst/>
          </a:prstGeom>
        </p:spPr>
      </p:pic>
    </p:spTree>
    <p:extLst>
      <p:ext uri="{BB962C8B-B14F-4D97-AF65-F5344CB8AC3E}">
        <p14:creationId xmlns:p14="http://schemas.microsoft.com/office/powerpoint/2010/main" val="2504163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FE82-5A33-9B54-C8BB-BB22ADE8AD9B}"/>
              </a:ext>
            </a:extLst>
          </p:cNvPr>
          <p:cNvSpPr>
            <a:spLocks noGrp="1"/>
          </p:cNvSpPr>
          <p:nvPr>
            <p:ph type="title"/>
          </p:nvPr>
        </p:nvSpPr>
        <p:spPr/>
        <p:txBody>
          <a:bodyPr/>
          <a:lstStyle/>
          <a:p>
            <a:r>
              <a:rPr lang="en-GB" dirty="0"/>
              <a:t>Market Research (Part 1)</a:t>
            </a:r>
          </a:p>
        </p:txBody>
      </p:sp>
      <p:sp>
        <p:nvSpPr>
          <p:cNvPr id="3" name="Subtitle 2">
            <a:extLst>
              <a:ext uri="{FF2B5EF4-FFF2-40B4-BE49-F238E27FC236}">
                <a16:creationId xmlns:a16="http://schemas.microsoft.com/office/drawing/2014/main" id="{D63FBA89-2888-4881-53BE-D9389EAED3B0}"/>
              </a:ext>
            </a:extLst>
          </p:cNvPr>
          <p:cNvSpPr>
            <a:spLocks noGrp="1"/>
          </p:cNvSpPr>
          <p:nvPr>
            <p:ph type="subTitle" idx="1"/>
          </p:nvPr>
        </p:nvSpPr>
        <p:spPr/>
        <p:txBody>
          <a:bodyPr/>
          <a:lstStyle/>
          <a:p>
            <a:pPr>
              <a:buFont typeface="Arial" panose="020B0604020202020204" pitchFamily="34" charset="0"/>
              <a:buChar char="•"/>
            </a:pPr>
            <a:r>
              <a:rPr lang="en-GB" sz="1200" dirty="0"/>
              <a:t>Target Platform Android – According to </a:t>
            </a:r>
            <a:r>
              <a:rPr lang="en-GB" sz="1200" dirty="0">
                <a:hlinkClick r:id="rId2"/>
              </a:rPr>
              <a:t>iPhone vs Android User Stats (2024 Data)</a:t>
            </a:r>
            <a:r>
              <a:rPr lang="en-GB" sz="1200" dirty="0"/>
              <a:t> Android globally remains the OS with the most market share and thus also has the most users. Android also has the most apps rated around 4.5-5.0 stars which shows just how active the platform is but also perhaps how saturated the market has become</a:t>
            </a:r>
          </a:p>
          <a:p>
            <a:pPr>
              <a:buFont typeface="Arial" panose="020B0604020202020204" pitchFamily="34" charset="0"/>
              <a:buChar char="•"/>
            </a:pPr>
            <a:r>
              <a:rPr lang="en-GB" sz="1200" dirty="0"/>
              <a:t>Turn Based RPG – After a global survey </a:t>
            </a:r>
            <a:r>
              <a:rPr lang="en-GB" sz="1200" dirty="0">
                <a:hlinkClick r:id="rId3"/>
              </a:rPr>
              <a:t>Top global mobile gaming genres 2023 | Statista</a:t>
            </a:r>
            <a:r>
              <a:rPr lang="en-GB" sz="1200" dirty="0"/>
              <a:t> RPGs only made up around 25% of the respondents however if one becomes rather successful the revenue can be very high. In a very extreme example Fate Grand Order grossed $7 Billion in revenue </a:t>
            </a:r>
            <a:r>
              <a:rPr lang="en-US" sz="1200" dirty="0">
                <a:hlinkClick r:id="rId4"/>
              </a:rPr>
              <a:t>Fate/Grand Order hits $7 billion in revenue, with Japan accounting for over 80% of total player spending | Game World Observer</a:t>
            </a:r>
            <a:endParaRPr lang="en-US" sz="1200" dirty="0"/>
          </a:p>
          <a:p>
            <a:pPr>
              <a:buFont typeface="Arial" panose="020B0604020202020204" pitchFamily="34" charset="0"/>
              <a:buChar char="•"/>
            </a:pPr>
            <a:r>
              <a:rPr lang="en-GB" sz="1200" dirty="0"/>
              <a:t>Age Rating 12+ – Fantasy as a genre is very wide its’ reach. Games like Final Fantasy Mobile and Fate Grand Order have a 12-rating meaning that while they are still very easy to get into for children, they can tap into some deeper subject matter that younger years may not be able to understand. </a:t>
            </a:r>
            <a:r>
              <a:rPr lang="en-US" sz="1200" dirty="0">
                <a:hlinkClick r:id="rId5"/>
              </a:rPr>
              <a:t>U.S. weekly mobile gamers by age group 2024 | Statista</a:t>
            </a:r>
            <a:r>
              <a:rPr lang="en-GB" sz="1200" dirty="0"/>
              <a:t> Additionally a large majority of mobile gamers populate the 18-24 age range, but it would be best for advertising to aim for a lower demographic to catch them while creating a game that appeals to the causal interests of those older</a:t>
            </a:r>
          </a:p>
        </p:txBody>
      </p:sp>
    </p:spTree>
    <p:extLst>
      <p:ext uri="{BB962C8B-B14F-4D97-AF65-F5344CB8AC3E}">
        <p14:creationId xmlns:p14="http://schemas.microsoft.com/office/powerpoint/2010/main" val="363747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C851-621F-EF28-9DCF-29212B3724FA}"/>
              </a:ext>
            </a:extLst>
          </p:cNvPr>
          <p:cNvSpPr>
            <a:spLocks noGrp="1"/>
          </p:cNvSpPr>
          <p:nvPr>
            <p:ph type="title"/>
          </p:nvPr>
        </p:nvSpPr>
        <p:spPr/>
        <p:txBody>
          <a:bodyPr/>
          <a:lstStyle/>
          <a:p>
            <a:r>
              <a:rPr lang="en-GB" dirty="0"/>
              <a:t>Platform Exclusive Features</a:t>
            </a:r>
          </a:p>
        </p:txBody>
      </p:sp>
      <p:sp>
        <p:nvSpPr>
          <p:cNvPr id="3" name="Subtitle 2">
            <a:extLst>
              <a:ext uri="{FF2B5EF4-FFF2-40B4-BE49-F238E27FC236}">
                <a16:creationId xmlns:a16="http://schemas.microsoft.com/office/drawing/2014/main" id="{B4F4D4EE-68C6-7AFB-412D-3FB555CD06A4}"/>
              </a:ext>
            </a:extLst>
          </p:cNvPr>
          <p:cNvSpPr>
            <a:spLocks noGrp="1"/>
          </p:cNvSpPr>
          <p:nvPr>
            <p:ph type="subTitle" idx="1"/>
          </p:nvPr>
        </p:nvSpPr>
        <p:spPr/>
        <p:txBody>
          <a:bodyPr/>
          <a:lstStyle/>
          <a:p>
            <a:pPr>
              <a:buFont typeface="Arial" panose="020B0604020202020204" pitchFamily="34" charset="0"/>
              <a:buChar char="•"/>
            </a:pPr>
            <a:r>
              <a:rPr lang="en-GB" dirty="0"/>
              <a:t>Push Notifications (can be useful to keep player engagement over days at a time</a:t>
            </a:r>
          </a:p>
          <a:p>
            <a:pPr>
              <a:buFont typeface="Arial" panose="020B0604020202020204" pitchFamily="34" charset="0"/>
              <a:buChar char="•"/>
            </a:pPr>
            <a:r>
              <a:rPr lang="en-GB" dirty="0"/>
              <a:t>In Game Purchase (can be in the form of direct purchases or AdSense)</a:t>
            </a:r>
          </a:p>
          <a:p>
            <a:pPr>
              <a:buFont typeface="Arial" panose="020B0604020202020204" pitchFamily="34" charset="0"/>
              <a:buChar char="•"/>
            </a:pPr>
            <a:r>
              <a:rPr lang="en-GB" dirty="0"/>
              <a:t>GPS</a:t>
            </a:r>
          </a:p>
          <a:p>
            <a:pPr>
              <a:buFont typeface="Arial" panose="020B0604020202020204" pitchFamily="34" charset="0"/>
              <a:buChar char="•"/>
            </a:pPr>
            <a:r>
              <a:rPr lang="en-GB" dirty="0"/>
              <a:t>Microphones and varies other input methods (Touch, Gyro)</a:t>
            </a:r>
          </a:p>
          <a:p>
            <a:pPr>
              <a:buFont typeface="Arial" panose="020B0604020202020204" pitchFamily="34" charset="0"/>
              <a:buChar char="•"/>
            </a:pPr>
            <a:r>
              <a:rPr lang="en-GB" dirty="0"/>
              <a:t>Access to variety of API’s that can utilise unique features</a:t>
            </a:r>
          </a:p>
        </p:txBody>
      </p:sp>
    </p:spTree>
    <p:extLst>
      <p:ext uri="{BB962C8B-B14F-4D97-AF65-F5344CB8AC3E}">
        <p14:creationId xmlns:p14="http://schemas.microsoft.com/office/powerpoint/2010/main" val="792886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DC0A-3085-01DD-1B8E-E49A77BD5267}"/>
              </a:ext>
            </a:extLst>
          </p:cNvPr>
          <p:cNvSpPr>
            <a:spLocks noGrp="1"/>
          </p:cNvSpPr>
          <p:nvPr>
            <p:ph type="title"/>
          </p:nvPr>
        </p:nvSpPr>
        <p:spPr/>
        <p:txBody>
          <a:bodyPr/>
          <a:lstStyle/>
          <a:p>
            <a:r>
              <a:rPr lang="en-GB" dirty="0"/>
              <a:t>Market Research (Games)</a:t>
            </a:r>
          </a:p>
        </p:txBody>
      </p:sp>
      <p:pic>
        <p:nvPicPr>
          <p:cNvPr id="5" name="Picture 4">
            <a:extLst>
              <a:ext uri="{FF2B5EF4-FFF2-40B4-BE49-F238E27FC236}">
                <a16:creationId xmlns:a16="http://schemas.microsoft.com/office/drawing/2014/main" id="{EAB8395F-49A3-08CC-E040-AA16E220038F}"/>
              </a:ext>
            </a:extLst>
          </p:cNvPr>
          <p:cNvPicPr>
            <a:picLocks noChangeAspect="1"/>
          </p:cNvPicPr>
          <p:nvPr/>
        </p:nvPicPr>
        <p:blipFill>
          <a:blip r:embed="rId2"/>
          <a:stretch>
            <a:fillRect/>
          </a:stretch>
        </p:blipFill>
        <p:spPr>
          <a:xfrm>
            <a:off x="419387" y="1168673"/>
            <a:ext cx="3588849" cy="1144538"/>
          </a:xfrm>
          <a:prstGeom prst="rect">
            <a:avLst/>
          </a:prstGeom>
        </p:spPr>
      </p:pic>
      <p:pic>
        <p:nvPicPr>
          <p:cNvPr id="7" name="Picture 6">
            <a:extLst>
              <a:ext uri="{FF2B5EF4-FFF2-40B4-BE49-F238E27FC236}">
                <a16:creationId xmlns:a16="http://schemas.microsoft.com/office/drawing/2014/main" id="{E89CB61F-41FE-C83E-30B6-ED3532E6536E}"/>
              </a:ext>
            </a:extLst>
          </p:cNvPr>
          <p:cNvPicPr>
            <a:picLocks noChangeAspect="1"/>
          </p:cNvPicPr>
          <p:nvPr/>
        </p:nvPicPr>
        <p:blipFill>
          <a:blip r:embed="rId3"/>
          <a:stretch>
            <a:fillRect/>
          </a:stretch>
        </p:blipFill>
        <p:spPr>
          <a:xfrm>
            <a:off x="5135765" y="1168672"/>
            <a:ext cx="3712602" cy="1112769"/>
          </a:xfrm>
          <a:prstGeom prst="rect">
            <a:avLst/>
          </a:prstGeom>
        </p:spPr>
      </p:pic>
      <p:pic>
        <p:nvPicPr>
          <p:cNvPr id="9" name="Picture 8">
            <a:extLst>
              <a:ext uri="{FF2B5EF4-FFF2-40B4-BE49-F238E27FC236}">
                <a16:creationId xmlns:a16="http://schemas.microsoft.com/office/drawing/2014/main" id="{1CCEB7E5-1CEE-8AC8-9A48-3083DD08B8A7}"/>
              </a:ext>
            </a:extLst>
          </p:cNvPr>
          <p:cNvPicPr>
            <a:picLocks noChangeAspect="1"/>
          </p:cNvPicPr>
          <p:nvPr/>
        </p:nvPicPr>
        <p:blipFill>
          <a:blip r:embed="rId4"/>
          <a:stretch>
            <a:fillRect/>
          </a:stretch>
        </p:blipFill>
        <p:spPr>
          <a:xfrm>
            <a:off x="419387" y="3233714"/>
            <a:ext cx="3588849" cy="1009928"/>
          </a:xfrm>
          <a:prstGeom prst="rect">
            <a:avLst/>
          </a:prstGeom>
        </p:spPr>
      </p:pic>
      <p:pic>
        <p:nvPicPr>
          <p:cNvPr id="11" name="Picture 10">
            <a:extLst>
              <a:ext uri="{FF2B5EF4-FFF2-40B4-BE49-F238E27FC236}">
                <a16:creationId xmlns:a16="http://schemas.microsoft.com/office/drawing/2014/main" id="{47E479C4-CCEC-9BA2-A6EC-3128C9F33037}"/>
              </a:ext>
            </a:extLst>
          </p:cNvPr>
          <p:cNvPicPr>
            <a:picLocks noChangeAspect="1"/>
          </p:cNvPicPr>
          <p:nvPr/>
        </p:nvPicPr>
        <p:blipFill>
          <a:blip r:embed="rId5"/>
          <a:stretch>
            <a:fillRect/>
          </a:stretch>
        </p:blipFill>
        <p:spPr>
          <a:xfrm>
            <a:off x="5135763" y="3233714"/>
            <a:ext cx="3588849" cy="1158862"/>
          </a:xfrm>
          <a:prstGeom prst="rect">
            <a:avLst/>
          </a:prstGeom>
        </p:spPr>
      </p:pic>
      <p:sp>
        <p:nvSpPr>
          <p:cNvPr id="12" name="TextBox 11">
            <a:extLst>
              <a:ext uri="{FF2B5EF4-FFF2-40B4-BE49-F238E27FC236}">
                <a16:creationId xmlns:a16="http://schemas.microsoft.com/office/drawing/2014/main" id="{439D4019-1C78-E773-C31C-46EB35444928}"/>
              </a:ext>
            </a:extLst>
          </p:cNvPr>
          <p:cNvSpPr txBox="1"/>
          <p:nvPr/>
        </p:nvSpPr>
        <p:spPr>
          <a:xfrm>
            <a:off x="419387" y="2371940"/>
            <a:ext cx="3588849" cy="907941"/>
          </a:xfrm>
          <a:prstGeom prst="rect">
            <a:avLst/>
          </a:prstGeom>
          <a:noFill/>
        </p:spPr>
        <p:txBody>
          <a:bodyPr wrap="square" rtlCol="0">
            <a:spAutoFit/>
          </a:bodyPr>
          <a:lstStyle/>
          <a:p>
            <a:r>
              <a:rPr lang="en-GB" sz="1100" dirty="0"/>
              <a:t>Fate Grand Order</a:t>
            </a:r>
          </a:p>
          <a:p>
            <a:pPr marL="171450" indent="-171450">
              <a:buFont typeface="Arial" panose="020B0604020202020204" pitchFamily="34" charset="0"/>
              <a:buChar char="•"/>
            </a:pPr>
            <a:r>
              <a:rPr lang="en-GB" sz="1050" dirty="0" err="1"/>
              <a:t>Gacha</a:t>
            </a:r>
            <a:r>
              <a:rPr lang="en-GB" sz="1050" dirty="0"/>
              <a:t> Game</a:t>
            </a:r>
          </a:p>
          <a:p>
            <a:pPr marL="171450" indent="-171450">
              <a:buFont typeface="Arial" panose="020B0604020202020204" pitchFamily="34" charset="0"/>
              <a:buChar char="•"/>
            </a:pPr>
            <a:r>
              <a:rPr lang="en-GB" sz="1050" dirty="0"/>
              <a:t>Turn Based Combat</a:t>
            </a:r>
          </a:p>
          <a:p>
            <a:pPr marL="171450" indent="-171450">
              <a:buFont typeface="Arial" panose="020B0604020202020204" pitchFamily="34" charset="0"/>
              <a:buChar char="•"/>
            </a:pPr>
            <a:r>
              <a:rPr lang="en-GB" sz="1050" dirty="0"/>
              <a:t>Extremely Casual</a:t>
            </a:r>
          </a:p>
          <a:p>
            <a:pPr marL="171450" indent="-171450">
              <a:buFont typeface="Arial" panose="020B0604020202020204" pitchFamily="34" charset="0"/>
              <a:buChar char="•"/>
            </a:pPr>
            <a:r>
              <a:rPr lang="en-GB" sz="1050" dirty="0"/>
              <a:t>Encourages frequent purchases</a:t>
            </a:r>
          </a:p>
        </p:txBody>
      </p:sp>
      <p:sp>
        <p:nvSpPr>
          <p:cNvPr id="13" name="TextBox 12">
            <a:extLst>
              <a:ext uri="{FF2B5EF4-FFF2-40B4-BE49-F238E27FC236}">
                <a16:creationId xmlns:a16="http://schemas.microsoft.com/office/drawing/2014/main" id="{01F6AFB2-2F9A-1570-AC2A-626BEF16C58A}"/>
              </a:ext>
            </a:extLst>
          </p:cNvPr>
          <p:cNvSpPr txBox="1"/>
          <p:nvPr/>
        </p:nvSpPr>
        <p:spPr>
          <a:xfrm>
            <a:off x="5135763" y="2371940"/>
            <a:ext cx="3588849" cy="746358"/>
          </a:xfrm>
          <a:prstGeom prst="rect">
            <a:avLst/>
          </a:prstGeom>
          <a:noFill/>
        </p:spPr>
        <p:txBody>
          <a:bodyPr wrap="square" rtlCol="0">
            <a:spAutoFit/>
          </a:bodyPr>
          <a:lstStyle/>
          <a:p>
            <a:r>
              <a:rPr lang="en-GB" sz="1100" dirty="0"/>
              <a:t>Final Fantasy</a:t>
            </a:r>
          </a:p>
          <a:p>
            <a:pPr marL="171450" indent="-171450">
              <a:buFont typeface="Arial" panose="020B0604020202020204" pitchFamily="34" charset="0"/>
              <a:buChar char="•"/>
            </a:pPr>
            <a:r>
              <a:rPr lang="en-GB" sz="1050" dirty="0"/>
              <a:t>Turn Based Combat</a:t>
            </a:r>
          </a:p>
          <a:p>
            <a:pPr marL="171450" indent="-171450">
              <a:buFont typeface="Arial" panose="020B0604020202020204" pitchFamily="34" charset="0"/>
              <a:buChar char="•"/>
            </a:pPr>
            <a:r>
              <a:rPr lang="en-GB" sz="1050" dirty="0"/>
              <a:t>Console/PC Ported to Mobile</a:t>
            </a:r>
          </a:p>
          <a:p>
            <a:pPr marL="171450" indent="-171450">
              <a:buFont typeface="Arial" panose="020B0604020202020204" pitchFamily="34" charset="0"/>
              <a:buChar char="•"/>
            </a:pPr>
            <a:r>
              <a:rPr lang="en-GB" sz="1050" dirty="0"/>
              <a:t>One Time Purchase no microtransaction</a:t>
            </a:r>
          </a:p>
        </p:txBody>
      </p:sp>
      <p:sp>
        <p:nvSpPr>
          <p:cNvPr id="14" name="TextBox 13">
            <a:extLst>
              <a:ext uri="{FF2B5EF4-FFF2-40B4-BE49-F238E27FC236}">
                <a16:creationId xmlns:a16="http://schemas.microsoft.com/office/drawing/2014/main" id="{BF791CDF-5868-F13F-0DED-BF5D4FAF06EE}"/>
              </a:ext>
            </a:extLst>
          </p:cNvPr>
          <p:cNvSpPr txBox="1"/>
          <p:nvPr/>
        </p:nvSpPr>
        <p:spPr>
          <a:xfrm>
            <a:off x="5135763" y="4332103"/>
            <a:ext cx="3588849" cy="800219"/>
          </a:xfrm>
          <a:prstGeom prst="rect">
            <a:avLst/>
          </a:prstGeom>
          <a:noFill/>
        </p:spPr>
        <p:txBody>
          <a:bodyPr wrap="square" rtlCol="0">
            <a:spAutoFit/>
          </a:bodyPr>
          <a:lstStyle/>
          <a:p>
            <a:r>
              <a:rPr lang="en-GB" sz="1000" dirty="0"/>
              <a:t>Raid Shadow Legends</a:t>
            </a:r>
          </a:p>
          <a:p>
            <a:pPr marL="171450" indent="-171450">
              <a:buFont typeface="Arial" panose="020B0604020202020204" pitchFamily="34" charset="0"/>
              <a:buChar char="•"/>
            </a:pPr>
            <a:r>
              <a:rPr lang="en-GB" sz="900" dirty="0"/>
              <a:t>Hyper Casual</a:t>
            </a:r>
          </a:p>
          <a:p>
            <a:pPr marL="171450" indent="-171450">
              <a:buFont typeface="Arial" panose="020B0604020202020204" pitchFamily="34" charset="0"/>
              <a:buChar char="•"/>
            </a:pPr>
            <a:r>
              <a:rPr lang="en-GB" sz="900" dirty="0"/>
              <a:t>Extremely Pay to Win</a:t>
            </a:r>
          </a:p>
          <a:p>
            <a:pPr marL="171450" indent="-171450">
              <a:buFont typeface="Arial" panose="020B0604020202020204" pitchFamily="34" charset="0"/>
              <a:buChar char="•"/>
            </a:pPr>
            <a:r>
              <a:rPr lang="en-GB" sz="900" dirty="0"/>
              <a:t>Turn Based</a:t>
            </a:r>
          </a:p>
          <a:p>
            <a:pPr marL="171450" indent="-171450">
              <a:buFont typeface="Arial" panose="020B0604020202020204" pitchFamily="34" charset="0"/>
              <a:buChar char="•"/>
            </a:pPr>
            <a:r>
              <a:rPr lang="en-GB" sz="900" dirty="0"/>
              <a:t>Lots of microtransactions</a:t>
            </a:r>
          </a:p>
        </p:txBody>
      </p:sp>
      <p:sp>
        <p:nvSpPr>
          <p:cNvPr id="15" name="TextBox 14">
            <a:extLst>
              <a:ext uri="{FF2B5EF4-FFF2-40B4-BE49-F238E27FC236}">
                <a16:creationId xmlns:a16="http://schemas.microsoft.com/office/drawing/2014/main" id="{7D5BCAAA-A42E-9CCD-1D2C-061A3A8FF960}"/>
              </a:ext>
            </a:extLst>
          </p:cNvPr>
          <p:cNvSpPr txBox="1"/>
          <p:nvPr/>
        </p:nvSpPr>
        <p:spPr>
          <a:xfrm>
            <a:off x="419387" y="4243642"/>
            <a:ext cx="3843230" cy="954107"/>
          </a:xfrm>
          <a:prstGeom prst="rect">
            <a:avLst/>
          </a:prstGeom>
          <a:noFill/>
        </p:spPr>
        <p:txBody>
          <a:bodyPr wrap="square" rtlCol="0">
            <a:spAutoFit/>
          </a:bodyPr>
          <a:lstStyle/>
          <a:p>
            <a:r>
              <a:rPr lang="en-GB" sz="1200" dirty="0"/>
              <a:t>Final Fantasy Ever Crisis</a:t>
            </a:r>
          </a:p>
          <a:p>
            <a:pPr marL="171450" indent="-171450">
              <a:buFont typeface="Arial" panose="020B0604020202020204" pitchFamily="34" charset="0"/>
              <a:buChar char="•"/>
            </a:pPr>
            <a:r>
              <a:rPr lang="en-GB" sz="1100" dirty="0"/>
              <a:t>Free to play</a:t>
            </a:r>
          </a:p>
          <a:p>
            <a:pPr marL="171450" indent="-171450">
              <a:buFont typeface="Arial" panose="020B0604020202020204" pitchFamily="34" charset="0"/>
              <a:buChar char="•"/>
            </a:pPr>
            <a:r>
              <a:rPr lang="en-GB" sz="1100" dirty="0" err="1"/>
              <a:t>Gacha</a:t>
            </a:r>
            <a:r>
              <a:rPr lang="en-GB" sz="1100" dirty="0"/>
              <a:t> Game Mechanics</a:t>
            </a:r>
          </a:p>
          <a:p>
            <a:pPr marL="171450" indent="-171450">
              <a:buFont typeface="Arial" panose="020B0604020202020204" pitchFamily="34" charset="0"/>
              <a:buChar char="•"/>
            </a:pPr>
            <a:r>
              <a:rPr lang="en-GB" sz="1100" dirty="0"/>
              <a:t>Built specifically for mobile</a:t>
            </a:r>
          </a:p>
          <a:p>
            <a:pPr marL="171450" indent="-171450">
              <a:buFont typeface="Arial" panose="020B0604020202020204" pitchFamily="34" charset="0"/>
              <a:buChar char="•"/>
            </a:pPr>
            <a:r>
              <a:rPr lang="en-GB" sz="1100" dirty="0"/>
              <a:t>Intuitive UI</a:t>
            </a:r>
          </a:p>
        </p:txBody>
      </p:sp>
    </p:spTree>
    <p:extLst>
      <p:ext uri="{BB962C8B-B14F-4D97-AF65-F5344CB8AC3E}">
        <p14:creationId xmlns:p14="http://schemas.microsoft.com/office/powerpoint/2010/main" val="46825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14D5-241B-8487-099B-76E374CEB96D}"/>
              </a:ext>
            </a:extLst>
          </p:cNvPr>
          <p:cNvSpPr>
            <a:spLocks noGrp="1"/>
          </p:cNvSpPr>
          <p:nvPr>
            <p:ph type="title"/>
          </p:nvPr>
        </p:nvSpPr>
        <p:spPr/>
        <p:txBody>
          <a:bodyPr/>
          <a:lstStyle/>
          <a:p>
            <a:r>
              <a:rPr lang="en-GB" dirty="0"/>
              <a:t>UI Design Considerations</a:t>
            </a:r>
          </a:p>
        </p:txBody>
      </p:sp>
      <p:pic>
        <p:nvPicPr>
          <p:cNvPr id="5" name="Picture 4" descr="A video game screen with cartoon characters&#10;&#10;Description automatically generated">
            <a:extLst>
              <a:ext uri="{FF2B5EF4-FFF2-40B4-BE49-F238E27FC236}">
                <a16:creationId xmlns:a16="http://schemas.microsoft.com/office/drawing/2014/main" id="{8EA95392-B06F-BD2D-3F73-E56F6BFCBACC}"/>
              </a:ext>
            </a:extLst>
          </p:cNvPr>
          <p:cNvPicPr>
            <a:picLocks noChangeAspect="1"/>
          </p:cNvPicPr>
          <p:nvPr/>
        </p:nvPicPr>
        <p:blipFill>
          <a:blip r:embed="rId2"/>
          <a:stretch>
            <a:fillRect/>
          </a:stretch>
        </p:blipFill>
        <p:spPr>
          <a:xfrm>
            <a:off x="346780" y="1015632"/>
            <a:ext cx="2472048" cy="1397756"/>
          </a:xfrm>
          <a:prstGeom prst="rect">
            <a:avLst/>
          </a:prstGeom>
        </p:spPr>
      </p:pic>
      <p:pic>
        <p:nvPicPr>
          <p:cNvPr id="6" name="Picture 5">
            <a:extLst>
              <a:ext uri="{FF2B5EF4-FFF2-40B4-BE49-F238E27FC236}">
                <a16:creationId xmlns:a16="http://schemas.microsoft.com/office/drawing/2014/main" id="{E27F4478-1F55-BFB5-9D7B-64F065923197}"/>
              </a:ext>
            </a:extLst>
          </p:cNvPr>
          <p:cNvPicPr>
            <a:picLocks noChangeAspect="1"/>
          </p:cNvPicPr>
          <p:nvPr/>
        </p:nvPicPr>
        <p:blipFill>
          <a:blip r:embed="rId3"/>
          <a:stretch>
            <a:fillRect/>
          </a:stretch>
        </p:blipFill>
        <p:spPr>
          <a:xfrm>
            <a:off x="6754871" y="1015632"/>
            <a:ext cx="2093495" cy="1395663"/>
          </a:xfrm>
          <a:prstGeom prst="rect">
            <a:avLst/>
          </a:prstGeom>
        </p:spPr>
      </p:pic>
      <p:pic>
        <p:nvPicPr>
          <p:cNvPr id="7" name="Picture 6">
            <a:extLst>
              <a:ext uri="{FF2B5EF4-FFF2-40B4-BE49-F238E27FC236}">
                <a16:creationId xmlns:a16="http://schemas.microsoft.com/office/drawing/2014/main" id="{FB5D3D75-C60E-9771-B2BF-37EACEA277BF}"/>
              </a:ext>
            </a:extLst>
          </p:cNvPr>
          <p:cNvPicPr>
            <a:picLocks noChangeAspect="1"/>
          </p:cNvPicPr>
          <p:nvPr/>
        </p:nvPicPr>
        <p:blipFill>
          <a:blip r:embed="rId4"/>
          <a:stretch>
            <a:fillRect/>
          </a:stretch>
        </p:blipFill>
        <p:spPr>
          <a:xfrm>
            <a:off x="346781" y="3059459"/>
            <a:ext cx="2472048" cy="1448466"/>
          </a:xfrm>
          <a:prstGeom prst="rect">
            <a:avLst/>
          </a:prstGeom>
        </p:spPr>
      </p:pic>
      <p:pic>
        <p:nvPicPr>
          <p:cNvPr id="9" name="Picture 8">
            <a:extLst>
              <a:ext uri="{FF2B5EF4-FFF2-40B4-BE49-F238E27FC236}">
                <a16:creationId xmlns:a16="http://schemas.microsoft.com/office/drawing/2014/main" id="{5AF1B682-4868-309F-6260-B77D9D63AE7A}"/>
              </a:ext>
            </a:extLst>
          </p:cNvPr>
          <p:cNvPicPr>
            <a:picLocks noChangeAspect="1"/>
          </p:cNvPicPr>
          <p:nvPr/>
        </p:nvPicPr>
        <p:blipFill>
          <a:blip r:embed="rId5"/>
          <a:stretch>
            <a:fillRect/>
          </a:stretch>
        </p:blipFill>
        <p:spPr>
          <a:xfrm>
            <a:off x="6071935" y="2571750"/>
            <a:ext cx="1710029" cy="2283422"/>
          </a:xfrm>
          <a:prstGeom prst="rect">
            <a:avLst/>
          </a:prstGeom>
        </p:spPr>
      </p:pic>
      <p:pic>
        <p:nvPicPr>
          <p:cNvPr id="1026" name="Picture 2" descr="Egg, Inc. - Android Apps on Google Play">
            <a:extLst>
              <a:ext uri="{FF2B5EF4-FFF2-40B4-BE49-F238E27FC236}">
                <a16:creationId xmlns:a16="http://schemas.microsoft.com/office/drawing/2014/main" id="{AF76824A-FA87-F2AF-2BFD-438245D86B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964" y="2571750"/>
            <a:ext cx="1284072" cy="22834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1BEDE3-7297-EC39-21EF-4EECDB346521}"/>
              </a:ext>
            </a:extLst>
          </p:cNvPr>
          <p:cNvSpPr txBox="1"/>
          <p:nvPr/>
        </p:nvSpPr>
        <p:spPr>
          <a:xfrm>
            <a:off x="2894896" y="914291"/>
            <a:ext cx="1347537" cy="1600438"/>
          </a:xfrm>
          <a:prstGeom prst="rect">
            <a:avLst/>
          </a:prstGeom>
          <a:noFill/>
        </p:spPr>
        <p:txBody>
          <a:bodyPr wrap="square" rtlCol="0">
            <a:spAutoFit/>
          </a:bodyPr>
          <a:lstStyle/>
          <a:p>
            <a:r>
              <a:rPr lang="en-GB" dirty="0"/>
              <a:t>The dynamic format of the battle UI creates a seamless and intuitive experience</a:t>
            </a:r>
          </a:p>
        </p:txBody>
      </p:sp>
      <p:sp>
        <p:nvSpPr>
          <p:cNvPr id="11" name="TextBox 10">
            <a:extLst>
              <a:ext uri="{FF2B5EF4-FFF2-40B4-BE49-F238E27FC236}">
                <a16:creationId xmlns:a16="http://schemas.microsoft.com/office/drawing/2014/main" id="{7B592C73-4826-CA00-354E-763B59CEF3F4}"/>
              </a:ext>
            </a:extLst>
          </p:cNvPr>
          <p:cNvSpPr txBox="1"/>
          <p:nvPr/>
        </p:nvSpPr>
        <p:spPr>
          <a:xfrm>
            <a:off x="5464890" y="1005508"/>
            <a:ext cx="1213913" cy="1384995"/>
          </a:xfrm>
          <a:prstGeom prst="rect">
            <a:avLst/>
          </a:prstGeom>
          <a:noFill/>
        </p:spPr>
        <p:txBody>
          <a:bodyPr wrap="square" rtlCol="0">
            <a:spAutoFit/>
          </a:bodyPr>
          <a:lstStyle/>
          <a:p>
            <a:r>
              <a:rPr lang="en-GB" sz="1200" dirty="0"/>
              <a:t>Buttons are clunky, take up a lot of space (especially since this example is on an I Touch</a:t>
            </a:r>
          </a:p>
        </p:txBody>
      </p:sp>
      <p:sp>
        <p:nvSpPr>
          <p:cNvPr id="12" name="TextBox 11">
            <a:extLst>
              <a:ext uri="{FF2B5EF4-FFF2-40B4-BE49-F238E27FC236}">
                <a16:creationId xmlns:a16="http://schemas.microsoft.com/office/drawing/2014/main" id="{EA014478-79B0-654A-3416-821F0BE7670D}"/>
              </a:ext>
            </a:extLst>
          </p:cNvPr>
          <p:cNvSpPr txBox="1"/>
          <p:nvPr/>
        </p:nvSpPr>
        <p:spPr>
          <a:xfrm>
            <a:off x="2894895" y="2913242"/>
            <a:ext cx="1347537" cy="1600438"/>
          </a:xfrm>
          <a:prstGeom prst="rect">
            <a:avLst/>
          </a:prstGeom>
          <a:noFill/>
        </p:spPr>
        <p:txBody>
          <a:bodyPr wrap="square" rtlCol="0">
            <a:spAutoFit/>
          </a:bodyPr>
          <a:lstStyle/>
          <a:p>
            <a:r>
              <a:rPr lang="en-GB" dirty="0"/>
              <a:t>All menus are laid out within reach and each have a distinct visual to distinguish them</a:t>
            </a:r>
          </a:p>
        </p:txBody>
      </p:sp>
      <p:sp>
        <p:nvSpPr>
          <p:cNvPr id="13" name="TextBox 12">
            <a:extLst>
              <a:ext uri="{FF2B5EF4-FFF2-40B4-BE49-F238E27FC236}">
                <a16:creationId xmlns:a16="http://schemas.microsoft.com/office/drawing/2014/main" id="{E4699827-BF06-EDD8-6445-066F1D29CEF1}"/>
              </a:ext>
            </a:extLst>
          </p:cNvPr>
          <p:cNvSpPr txBox="1"/>
          <p:nvPr/>
        </p:nvSpPr>
        <p:spPr>
          <a:xfrm>
            <a:off x="4648332" y="2913242"/>
            <a:ext cx="1347537" cy="1384995"/>
          </a:xfrm>
          <a:prstGeom prst="rect">
            <a:avLst/>
          </a:prstGeom>
          <a:noFill/>
        </p:spPr>
        <p:txBody>
          <a:bodyPr wrap="square" rtlCol="0">
            <a:spAutoFit/>
          </a:bodyPr>
          <a:lstStyle/>
          <a:p>
            <a:r>
              <a:rPr lang="en-GB" dirty="0"/>
              <a:t>The menu can dynamically shift depending on the players preference</a:t>
            </a:r>
          </a:p>
        </p:txBody>
      </p:sp>
    </p:spTree>
    <p:extLst>
      <p:ext uri="{BB962C8B-B14F-4D97-AF65-F5344CB8AC3E}">
        <p14:creationId xmlns:p14="http://schemas.microsoft.com/office/powerpoint/2010/main" val="4001507589"/>
      </p:ext>
    </p:extLst>
  </p:cSld>
  <p:clrMapOvr>
    <a:masterClrMapping/>
  </p:clrMapOvr>
</p:sld>
</file>

<file path=ppt/theme/theme1.xml><?xml version="1.0" encoding="utf-8"?>
<a:theme xmlns:a="http://schemas.openxmlformats.org/drawingml/2006/main" name="Middle Earth Fantasy Day by Slidesgo">
  <a:themeElements>
    <a:clrScheme name="Simple Light">
      <a:dk1>
        <a:srgbClr val="26262A"/>
      </a:dk1>
      <a:lt1>
        <a:srgbClr val="D5ECF6"/>
      </a:lt1>
      <a:dk2>
        <a:srgbClr val="93CEEE"/>
      </a:dk2>
      <a:lt2>
        <a:srgbClr val="9BBDFA"/>
      </a:lt2>
      <a:accent1>
        <a:srgbClr val="FCEAB4"/>
      </a:accent1>
      <a:accent2>
        <a:srgbClr val="F0F4FF"/>
      </a:accent2>
      <a:accent3>
        <a:srgbClr val="49526D"/>
      </a:accent3>
      <a:accent4>
        <a:srgbClr val="313D4F"/>
      </a:accent4>
      <a:accent5>
        <a:srgbClr val="313D4F"/>
      </a:accent5>
      <a:accent6>
        <a:srgbClr val="24242D"/>
      </a:accent6>
      <a:hlink>
        <a:srgbClr val="26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TotalTime>
  <Words>1226</Words>
  <Application>Microsoft Office PowerPoint</Application>
  <PresentationFormat>On-screen Show (16:9)</PresentationFormat>
  <Paragraphs>119</Paragraphs>
  <Slides>19</Slides>
  <Notes>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Domine</vt:lpstr>
      <vt:lpstr>Bebas Neue</vt:lpstr>
      <vt:lpstr>Roboto</vt:lpstr>
      <vt:lpstr>Arial</vt:lpstr>
      <vt:lpstr>Middle Earth Fantasy Day by Slidesgo</vt:lpstr>
      <vt:lpstr>Zodiac</vt:lpstr>
      <vt:lpstr>Past Projects</vt:lpstr>
      <vt:lpstr>Gameplay Premise</vt:lpstr>
      <vt:lpstr>Gameplay Features</vt:lpstr>
      <vt:lpstr>Code Snippets</vt:lpstr>
      <vt:lpstr>Market Research (Part 1)</vt:lpstr>
      <vt:lpstr>Platform Exclusive Features</vt:lpstr>
      <vt:lpstr>Market Research (Games)</vt:lpstr>
      <vt:lpstr>UI Design Considerations</vt:lpstr>
      <vt:lpstr>UI Drafts</vt:lpstr>
      <vt:lpstr>Current UI Implementation</vt:lpstr>
      <vt:lpstr>Features/API Integration To Come</vt:lpstr>
      <vt:lpstr>Market Research (Part 2 Monetization)</vt:lpstr>
      <vt:lpstr>Market Research (Part 2 Monetization)</vt:lpstr>
      <vt:lpstr>Cross Platform Integration</vt:lpstr>
      <vt:lpstr>Demo Time</vt:lpstr>
      <vt:lpstr>Limitations</vt:lpstr>
      <vt:lpstr>Credits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Josh Evans</dc:creator>
  <cp:lastModifiedBy>Josh Evans</cp:lastModifiedBy>
  <cp:revision>72</cp:revision>
  <dcterms:modified xsi:type="dcterms:W3CDTF">2025-01-09T18:03:04Z</dcterms:modified>
</cp:coreProperties>
</file>